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tags/tag15.xml" ContentType="application/vnd.openxmlformats-officedocument.presentationml.tags+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5.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26.xml" ContentType="application/vnd.openxmlformats-officedocument.presentationml.tags+xml"/>
  <Override PartName="/ppt/notesSlides/notesSlide69.xml" ContentType="application/vnd.openxmlformats-officedocument.presentationml.notesSlide+xml"/>
  <Override PartName="/ppt/tags/tag27.xml" ContentType="application/vnd.openxmlformats-officedocument.presentationml.tags+xml"/>
  <Override PartName="/ppt/notesSlides/notesSlide70.xml" ContentType="application/vnd.openxmlformats-officedocument.presentationml.notesSlide+xml"/>
  <Override PartName="/ppt/tags/tag28.xml" ContentType="application/vnd.openxmlformats-officedocument.presentationml.tags+xml"/>
  <Override PartName="/ppt/notesSlides/notesSlide71.xml" ContentType="application/vnd.openxmlformats-officedocument.presentationml.notesSlide+xml"/>
  <Override PartName="/ppt/tags/tag29.xml" ContentType="application/vnd.openxmlformats-officedocument.presentationml.tags+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75" r:id="rId2"/>
    <p:sldId id="565" r:id="rId3"/>
    <p:sldId id="523" r:id="rId4"/>
    <p:sldId id="482" r:id="rId5"/>
    <p:sldId id="552" r:id="rId6"/>
    <p:sldId id="479" r:id="rId7"/>
    <p:sldId id="379" r:id="rId8"/>
    <p:sldId id="517" r:id="rId9"/>
    <p:sldId id="380" r:id="rId10"/>
    <p:sldId id="355" r:id="rId11"/>
    <p:sldId id="357" r:id="rId12"/>
    <p:sldId id="358" r:id="rId13"/>
    <p:sldId id="354" r:id="rId14"/>
    <p:sldId id="563" r:id="rId15"/>
    <p:sldId id="561" r:id="rId16"/>
    <p:sldId id="551" r:id="rId17"/>
    <p:sldId id="530" r:id="rId18"/>
    <p:sldId id="555" r:id="rId19"/>
    <p:sldId id="556" r:id="rId20"/>
    <p:sldId id="562" r:id="rId21"/>
    <p:sldId id="483" r:id="rId22"/>
    <p:sldId id="484" r:id="rId23"/>
    <p:sldId id="485" r:id="rId24"/>
    <p:sldId id="492" r:id="rId25"/>
    <p:sldId id="493" r:id="rId26"/>
    <p:sldId id="494" r:id="rId27"/>
    <p:sldId id="495" r:id="rId28"/>
    <p:sldId id="486" r:id="rId29"/>
    <p:sldId id="322" r:id="rId30"/>
    <p:sldId id="373" r:id="rId31"/>
    <p:sldId id="487" r:id="rId32"/>
    <p:sldId id="499" r:id="rId33"/>
    <p:sldId id="452" r:id="rId34"/>
    <p:sldId id="341" r:id="rId35"/>
    <p:sldId id="510" r:id="rId36"/>
    <p:sldId id="511" r:id="rId37"/>
    <p:sldId id="512" r:id="rId38"/>
    <p:sldId id="513" r:id="rId39"/>
    <p:sldId id="497" r:id="rId40"/>
    <p:sldId id="442" r:id="rId41"/>
    <p:sldId id="564" r:id="rId42"/>
    <p:sldId id="514" r:id="rId43"/>
    <p:sldId id="521" r:id="rId44"/>
    <p:sldId id="520" r:id="rId45"/>
    <p:sldId id="399" r:id="rId46"/>
    <p:sldId id="543" r:id="rId47"/>
    <p:sldId id="557" r:id="rId48"/>
    <p:sldId id="558" r:id="rId49"/>
    <p:sldId id="559" r:id="rId50"/>
    <p:sldId id="560" r:id="rId51"/>
    <p:sldId id="345" r:id="rId52"/>
    <p:sldId id="359" r:id="rId53"/>
    <p:sldId id="302" r:id="rId54"/>
    <p:sldId id="407" r:id="rId55"/>
    <p:sldId id="303" r:id="rId56"/>
    <p:sldId id="544" r:id="rId57"/>
    <p:sldId id="334" r:id="rId58"/>
    <p:sldId id="305" r:id="rId59"/>
    <p:sldId id="404" r:id="rId60"/>
    <p:sldId id="366" r:id="rId61"/>
    <p:sldId id="335" r:id="rId62"/>
    <p:sldId id="545" r:id="rId63"/>
    <p:sldId id="546" r:id="rId64"/>
    <p:sldId id="547" r:id="rId65"/>
    <p:sldId id="391" r:id="rId66"/>
    <p:sldId id="548" r:id="rId67"/>
    <p:sldId id="433" r:id="rId68"/>
    <p:sldId id="434" r:id="rId69"/>
    <p:sldId id="440" r:id="rId70"/>
    <p:sldId id="394" r:id="rId71"/>
    <p:sldId id="470" r:id="rId72"/>
    <p:sldId id="54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6"/>
    <p:restoredTop sz="67841"/>
  </p:normalViewPr>
  <p:slideViewPr>
    <p:cSldViewPr snapToGrid="0" snapToObjects="1">
      <p:cViewPr>
        <p:scale>
          <a:sx n="71" d="100"/>
          <a:sy n="71" d="100"/>
        </p:scale>
        <p:origin x="208" y="936"/>
      </p:cViewPr>
      <p:guideLst/>
    </p:cSldViewPr>
  </p:slideViewPr>
  <p:outlineViewPr>
    <p:cViewPr>
      <p:scale>
        <a:sx n="33" d="100"/>
        <a:sy n="33" d="100"/>
      </p:scale>
      <p:origin x="0" y="-5424"/>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8/6/20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Thanks everyone for coming. Today, I’d like to tell you about some of the work that I have been doing over the course of my PhD.</a:t>
            </a:r>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is known about the problem.</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assume that n is large. There are two common settings to state the results.</a:t>
            </a:r>
          </a:p>
          <a:p>
            <a:r>
              <a:rPr lang="en-US" dirty="0"/>
              <a:t>The first is the fixed time setting where we assume the algorithm is given some time T in advance and its goal is to minimize regret at time T and only at time T.</a:t>
            </a:r>
          </a:p>
          <a:p>
            <a:r>
              <a:rPr lang="en-US" dirty="0"/>
              <a:t>Then it’s known that there is an algorithm that gets regret sqrt(1/2 * ln(n) * T).</a:t>
            </a:r>
          </a:p>
          <a:p>
            <a:r>
              <a:rPr lang="en-US" dirty="0"/>
              <a:t>So looking at the picture, if you draw a square root t curve with the constant c being sqrt(1/2 * ln(n)) then at the last time step, the regret is below the curve but before the last time step, there is no guarantee. And this is true regardless of what the adversary does.</a:t>
            </a:r>
          </a:p>
          <a:p>
            <a:r>
              <a:rPr lang="en-US" dirty="0"/>
              <a:t>Also the constant here is best possible.</a:t>
            </a:r>
          </a:p>
          <a:p>
            <a:endParaRPr lang="en-US" dirty="0"/>
          </a:p>
          <a:p>
            <a:r>
              <a:rPr lang="en-US" dirty="0"/>
              <a:t>A more stringent setting is the anytime setting where the goal is to control the regret at all points and not just at the last time step.</a:t>
            </a:r>
          </a:p>
          <a:p>
            <a:r>
              <a:rPr lang="en-US" dirty="0"/>
              <a:t>So we can still get it below the square root t curve but with a slightly larger constant of sqrt(ln(n)).</a:t>
            </a:r>
          </a:p>
          <a:p>
            <a:r>
              <a:rPr lang="en-US" dirty="0"/>
              <a:t>However, for the any time setting, we don’t know if this constant is tight so there could be a better algorithm.</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also interesting when there are a small number of experts.</a:t>
            </a:r>
          </a:p>
          <a:p>
            <a:r>
              <a:rPr lang="en-US" dirty="0"/>
              <a:t>For n = 2, Thomas Cover showed that you can regret sqrt(T/2*pi) and that this is tight.</a:t>
            </a:r>
          </a:p>
          <a:p>
            <a:endParaRPr lang="en-US" dirty="0"/>
          </a:p>
          <a:p>
            <a:r>
              <a:rPr lang="en-US" dirty="0"/>
              <a:t>For the anytime setting, there is again a gap.</a:t>
            </a:r>
          </a:p>
          <a:p>
            <a:r>
              <a:rPr lang="en-US" dirty="0"/>
              <a:t>You can’t hope to get regret smaller than sqrt(t/pi) for all time steps but there is an algorithm that will have regret sqrt(t*ln 2) for all time steps. So perhaps there is better algorithm or better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Our main result is both. We give a better algorithm and an improved lower bound.</a:t>
            </a:r>
          </a:p>
          <a:p>
            <a:r>
              <a:rPr lang="en-CA" sz="1200" b="0" i="0" kern="1200" dirty="0">
                <a:solidFill>
                  <a:schemeClr val="tx1"/>
                </a:solidFill>
                <a:effectLst/>
                <a:latin typeface="+mn-lt"/>
                <a:ea typeface="+mn-ea"/>
                <a:cs typeface="+mn-cs"/>
              </a:rPr>
              <a:t>We show that the optimal constant is gamma / 2 where gamma is a constant that I will explain on the next slide.</a:t>
            </a:r>
          </a:p>
          <a:p>
            <a:r>
              <a:rPr lang="en-CA" sz="1200" b="0" i="0" kern="1200" dirty="0">
                <a:solidFill>
                  <a:schemeClr val="tx1"/>
                </a:solidFill>
                <a:effectLst/>
                <a:latin typeface="+mn-lt"/>
                <a:ea typeface="+mn-ea"/>
                <a:cs typeface="+mn-cs"/>
              </a:rPr>
              <a:t>I want to stress that the point is not necessarily to just get better constants.</a:t>
            </a:r>
          </a:p>
          <a:p>
            <a:r>
              <a:rPr lang="en-CA" sz="1200" b="0" i="0" kern="1200" dirty="0">
                <a:solidFill>
                  <a:schemeClr val="tx1"/>
                </a:solidFill>
                <a:effectLst/>
                <a:latin typeface="+mn-lt"/>
                <a:ea typeface="+mn-ea"/>
                <a:cs typeface="+mn-cs"/>
              </a:rPr>
              <a:t>Really, we want to better understand what are some of the fundamental ideas that underlie the optimal algorithms and the optimal regret.</a:t>
            </a:r>
          </a:p>
          <a:p>
            <a:r>
              <a:rPr lang="en-CA" sz="1200" b="0" i="0" kern="1200" dirty="0">
                <a:solidFill>
                  <a:schemeClr val="tx1"/>
                </a:solidFill>
                <a:effectLst/>
                <a:latin typeface="+mn-lt"/>
                <a:ea typeface="+mn-ea"/>
                <a:cs typeface="+mn-cs"/>
              </a:rPr>
              <a:t>In fact, all the tight results are naturally related to random walks.</a:t>
            </a:r>
          </a:p>
          <a:p>
            <a:r>
              <a:rPr lang="en-CA" sz="1200" b="0" i="0" kern="1200" dirty="0">
                <a:solidFill>
                  <a:schemeClr val="tx1"/>
                </a:solidFill>
                <a:effectLst/>
                <a:latin typeface="+mn-lt"/>
                <a:ea typeface="+mn-ea"/>
                <a:cs typeface="+mn-cs"/>
              </a:rPr>
              <a:t>In the fixed time setting, the quantities are related to random walks of a fixed length.</a:t>
            </a:r>
          </a:p>
          <a:p>
            <a:r>
              <a:rPr lang="en-CA" sz="1200" b="0" i="0" kern="1200" dirty="0">
                <a:solidFill>
                  <a:schemeClr val="tx1"/>
                </a:solidFill>
                <a:effectLst/>
                <a:latin typeface="+mn-lt"/>
                <a:ea typeface="+mn-ea"/>
                <a:cs typeface="+mn-cs"/>
              </a:rPr>
              <a:t>The constant gamma for our result is actually related to random walks hitting a certain boundary similar to the picture I drew.</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main result is as follows.</a:t>
            </a:r>
          </a:p>
          <a:p>
            <a:r>
              <a:rPr lang="en-US" dirty="0"/>
              <a:t>For n = 2, there is an algorithm whose regret at time t is bounded above by gamma * sqrt(t) / 2.</a:t>
            </a:r>
          </a:p>
          <a:p>
            <a:r>
              <a:rPr lang="en-US" dirty="0"/>
              <a:t>This is true for all time t and regardless of what the adversary does.</a:t>
            </a:r>
          </a:p>
          <a:p>
            <a:r>
              <a:rPr lang="en-US" dirty="0"/>
              <a:t>Here, gamma is defined as the unique positive root of the function M_0(x^2/2) where M_0 is given by this formula.</a:t>
            </a:r>
          </a:p>
          <a:p>
            <a:r>
              <a:rPr lang="en-US" dirty="0"/>
              <a:t>I’ll say a little bit more about this function in a bit.</a:t>
            </a:r>
          </a:p>
          <a:p>
            <a:endParaRPr lang="en-US" dirty="0"/>
          </a:p>
          <a:p>
            <a:r>
              <a:rPr lang="en-US" dirty="0"/>
              <a:t>This constant is also tight in the following sense.</a:t>
            </a:r>
          </a:p>
          <a:p>
            <a:r>
              <a:rPr lang="en-US" dirty="0"/>
              <a:t>For any positive epsilon and any algorithm, there is something that the adversary can do to force regret at least (gamma – epsilon)*sqrt(t)/2 for some time t.</a:t>
            </a:r>
          </a:p>
          <a:p>
            <a:endParaRPr lang="en-US" dirty="0"/>
          </a:p>
          <a:p>
            <a:r>
              <a:rPr lang="en-US" dirty="0"/>
              <a:t>So a little bit about the function M0.</a:t>
            </a:r>
          </a:p>
          <a:p>
            <a:r>
              <a:rPr lang="en-US" dirty="0"/>
              <a:t>Initially it looks a bit bizarre and in fact, we initially thought there was no way this could have been correct.</a:t>
            </a:r>
          </a:p>
          <a:p>
            <a:r>
              <a:rPr lang="en-US" dirty="0"/>
              <a:t>But in hindsight, the function is a lot more natural.</a:t>
            </a:r>
          </a:p>
          <a:p>
            <a:r>
              <a:rPr lang="en-US" dirty="0"/>
              <a:t>It’s an example of a confluent hypergeometric function and these functions crop up all the time when studying properties of random walks and Brownian Motion.</a:t>
            </a:r>
          </a:p>
          <a:p>
            <a:endParaRPr lang="en-US" dirty="0"/>
          </a:p>
          <a:p>
            <a:r>
              <a:rPr lang="en-US" dirty="0"/>
              <a:t>Next, we will talk about how to design the algorithm. What I think is really interesting is that despite the problem being a very combinatorial and discrete problem, our design will utilize tools from continuous-time stochastic calculus and PDEs.</a:t>
            </a:r>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4951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 like to make a simple observation which you can get by a short calculation.</a:t>
            </a:r>
          </a:p>
          <a:p>
            <a:r>
              <a:rPr lang="en-US" dirty="0"/>
              <a:t>Let’s look at the gap between the two experts so </a:t>
            </a:r>
            <a:r>
              <a:rPr lang="en-US" dirty="0" err="1"/>
              <a:t>g_t</a:t>
            </a:r>
            <a:r>
              <a:rPr lang="en-US" dirty="0"/>
              <a:t> here is the number of mistakes made by the worst expert minus the number of mistakes made by the best expert.</a:t>
            </a:r>
          </a:p>
          <a:p>
            <a:r>
              <a:rPr lang="en-US" dirty="0"/>
              <a:t>And also let p be the weight we put on the worst expert so 1-p is the weight we up on the best expert.</a:t>
            </a:r>
          </a:p>
          <a:p>
            <a:endParaRPr lang="en-US" dirty="0"/>
          </a:p>
          <a:p>
            <a:r>
              <a:rPr lang="en-US" dirty="0"/>
              <a:t>Now, the formula is saying that the change in regret at time t goes up by p if the worst expert is wrong and the best expert is right.</a:t>
            </a:r>
          </a:p>
          <a:p>
            <a:r>
              <a:rPr lang="en-US" dirty="0"/>
              <a:t>And the change in regret goes down by p if the best expert is wrong and the worst expert is correct.</a:t>
            </a:r>
          </a:p>
          <a:p>
            <a:r>
              <a:rPr lang="en-US" dirty="0"/>
              <a:t>There’s also the possibility that both experts are correct or both are wrong but those turn to be bad decisions for the adversary.</a:t>
            </a:r>
          </a:p>
          <a:p>
            <a:endParaRPr lang="en-US" dirty="0"/>
          </a:p>
          <a:p>
            <a:r>
              <a:rPr lang="en-US" dirty="0"/>
              <a:t>Our goal then is to design p(</a:t>
            </a:r>
            <a:r>
              <a:rPr lang="en-US" dirty="0" err="1"/>
              <a:t>t,g</a:t>
            </a:r>
            <a:r>
              <a:rPr lang="en-US" dirty="0"/>
              <a:t>) so that the Reg is small and it should be small regardless of what the sequence of gaps is.</a:t>
            </a:r>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232811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viewpoint which really doesn’t change anything.</a:t>
            </a:r>
          </a:p>
          <a:p>
            <a:r>
              <a:rPr lang="en-US" dirty="0"/>
              <a:t>Let’s imagine that the adversary just flips a coin and each time step to choose which expert will be wrong.</a:t>
            </a:r>
          </a:p>
          <a:p>
            <a:r>
              <a:rPr lang="en-US" dirty="0"/>
              <a:t>This turns out to mean that the gap evolves as a reflected random walk. In other words, it’s a normal random walk</a:t>
            </a:r>
          </a:p>
          <a:p>
            <a:r>
              <a:rPr lang="en-US" dirty="0"/>
              <a:t>Except when it is at 0, it goes up by 1 deterministically.</a:t>
            </a:r>
          </a:p>
          <a:p>
            <a:endParaRPr lang="en-US" dirty="0"/>
          </a:p>
          <a:p>
            <a:r>
              <a:rPr lang="en-US" dirty="0"/>
              <a:t>And now we want to design p(</a:t>
            </a:r>
            <a:r>
              <a:rPr lang="en-US" dirty="0" err="1"/>
              <a:t>t,g</a:t>
            </a:r>
            <a:r>
              <a:rPr lang="en-US" dirty="0"/>
              <a:t>) so that the regret is almost surely bounded.</a:t>
            </a:r>
          </a:p>
          <a:p>
            <a:r>
              <a:rPr lang="en-US" dirty="0"/>
              <a:t>This sounds like there’s nothing different since it’s the same as bounding regret for all sequences of gaps.</a:t>
            </a:r>
          </a:p>
          <a:p>
            <a:endParaRPr lang="en-US" dirty="0"/>
          </a:p>
          <a:p>
            <a:r>
              <a:rPr lang="en-US" dirty="0"/>
              <a:t>But actually, it becomes quite natural to consider a natural continuous analogue.</a:t>
            </a:r>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184517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evolving the gap as a reflected random walk, we will evolve the gap as a reflected Brownian Motion.</a:t>
            </a:r>
          </a:p>
          <a:p>
            <a:r>
              <a:rPr lang="en-US" dirty="0"/>
              <a:t>So this is just the absolute value of Brownian Motion.</a:t>
            </a:r>
          </a:p>
          <a:p>
            <a:r>
              <a:rPr lang="en-US" dirty="0"/>
              <a:t>This gives rise to the notion of continuous regret which is the stochastic integral of our strategy </a:t>
            </a:r>
            <a:r>
              <a:rPr lang="en-US" dirty="0" err="1"/>
              <a:t>w.r.t</a:t>
            </a:r>
            <a:r>
              <a:rPr lang="en-US" dirty="0"/>
              <a:t>. reflected Brownian Motion.</a:t>
            </a:r>
          </a:p>
          <a:p>
            <a:r>
              <a:rPr lang="en-US" dirty="0"/>
              <a:t>Again, our goal is to obtain an almost sure bound on the regret.</a:t>
            </a:r>
          </a:p>
          <a:p>
            <a:r>
              <a:rPr lang="en-US" dirty="0"/>
              <a:t>Except now that we are working in continuous-time, we will have access to some clean and elegant tools.</a:t>
            </a:r>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 have the continuous regret and its definition.</a:t>
            </a:r>
          </a:p>
          <a:p>
            <a:r>
              <a:rPr lang="en-US" dirty="0"/>
              <a:t>One thing I want to point out is that that the regret is inherently a </a:t>
            </a:r>
            <a:r>
              <a:rPr lang="en-US" dirty="0" err="1"/>
              <a:t>pathwise</a:t>
            </a:r>
            <a:r>
              <a:rPr lang="en-US" dirty="0"/>
              <a:t> quantity.</a:t>
            </a:r>
          </a:p>
          <a:p>
            <a:r>
              <a:rPr lang="en-US" dirty="0"/>
              <a:t>In other words, the adversary has many potential ways to evolve the gap.</a:t>
            </a:r>
          </a:p>
          <a:p>
            <a:r>
              <a:rPr lang="en-US" dirty="0"/>
              <a:t>For example, the gap could evolve as the green path or this orange path or this blue path.</a:t>
            </a:r>
          </a:p>
          <a:p>
            <a:r>
              <a:rPr lang="en-US" dirty="0"/>
              <a:t>And in each of these, the regret may be potentially different even though they end at the same point.</a:t>
            </a:r>
          </a:p>
          <a:p>
            <a:endParaRPr lang="en-US" dirty="0"/>
          </a:p>
          <a:p>
            <a:r>
              <a:rPr lang="en-US" dirty="0"/>
              <a:t>A key turns out to be to design p so that the regret is the same for all of these paths.</a:t>
            </a:r>
          </a:p>
          <a:p>
            <a:r>
              <a:rPr lang="en-US" dirty="0"/>
              <a:t>In other words, the algorithm is designed to be as balanced of an algorithm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2387616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key tool from stochastic calculus, namely Ito’s formula, it turns out this wanting a balanced algorithm is equivalent to this PDE where we want </a:t>
            </a:r>
            <a:r>
              <a:rPr lang="en-US" dirty="0" err="1"/>
              <a:t>partial_t</a:t>
            </a:r>
            <a:r>
              <a:rPr lang="en-US" dirty="0"/>
              <a:t> + ½ *</a:t>
            </a:r>
            <a:r>
              <a:rPr lang="en-US" dirty="0" err="1"/>
              <a:t>partial_xx</a:t>
            </a:r>
            <a:r>
              <a:rPr lang="en-US" dirty="0"/>
              <a:t> of p is equal to 0.</a:t>
            </a:r>
          </a:p>
          <a:p>
            <a:r>
              <a:rPr lang="en-US" dirty="0"/>
              <a:t>This is a well-studied PDE known as the backwards heat equation.</a:t>
            </a:r>
          </a:p>
          <a:p>
            <a:r>
              <a:rPr lang="en-US" dirty="0"/>
              <a:t>Now, designing the algorithm just comes down to solving the backwards heat equation and this we can do to obtain the optimal algorithm.</a:t>
            </a:r>
          </a:p>
          <a:p>
            <a:r>
              <a:rPr lang="en-US" dirty="0"/>
              <a:t>In fact, the entire argument can be discretized and we lose nothing in the regret, which I think is quite miraculous.</a:t>
            </a:r>
          </a:p>
          <a:p>
            <a:endParaRPr lang="en-US" dirty="0"/>
          </a:p>
          <a:p>
            <a:r>
              <a:rPr lang="en-US" dirty="0"/>
              <a:t>So that’s all I want to say about how we design the algorithm </a:t>
            </a:r>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314161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my PhD, a primary focus for me has been problems which are motivated by machine learning. And I’ve looked at a number of such problems ranging from better understanding gradient descent or neural networks.</a:t>
            </a:r>
          </a:p>
          <a:p>
            <a:r>
              <a:rPr lang="en-US" dirty="0"/>
              <a:t>For today, I will tell you about two projects which I am particularly proud of.</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1567066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I want to say that when all is said and done, the algorithm that we get turns out to be dead simple.</a:t>
            </a:r>
          </a:p>
          <a:p>
            <a:r>
              <a:rPr lang="en-US" dirty="0"/>
              <a:t>Turns out that confluent hypergeometric functions are standard in Python and, after you defined some functions, it only takes a line of Python code to define the algorithm.</a:t>
            </a:r>
          </a:p>
        </p:txBody>
      </p:sp>
      <p:sp>
        <p:nvSpPr>
          <p:cNvPr id="4" name="Slide Number Placeholder 3"/>
          <p:cNvSpPr>
            <a:spLocks noGrp="1"/>
          </p:cNvSpPr>
          <p:nvPr>
            <p:ph type="sldNum" sz="quarter" idx="5"/>
          </p:nvPr>
        </p:nvSpPr>
        <p:spPr/>
        <p:txBody>
          <a:bodyPr/>
          <a:lstStyle/>
          <a:p>
            <a:fld id="{BDCBAEC5-BD7E-1643-B231-1B880D95206D}" type="slidenum">
              <a:rPr lang="en-US" smtClean="0"/>
              <a:t>20</a:t>
            </a:fld>
            <a:endParaRPr lang="en-US"/>
          </a:p>
        </p:txBody>
      </p:sp>
    </p:spTree>
    <p:extLst>
      <p:ext uri="{BB962C8B-B14F-4D97-AF65-F5344CB8AC3E}">
        <p14:creationId xmlns:p14="http://schemas.microsoft.com/office/powerpoint/2010/main" val="3412262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 like to now talk move to part 2 of my talk. And this is on sample-optimal algorithms for learning mixtures of Gaussians.</a:t>
            </a:r>
          </a:p>
          <a:p>
            <a:r>
              <a:rPr lang="en-US" baseline="0" dirty="0"/>
              <a:t>This is joint work with Hassan </a:t>
            </a:r>
            <a:r>
              <a:rPr lang="en-US" baseline="0" dirty="0" err="1"/>
              <a:t>Ashtiani</a:t>
            </a:r>
            <a:r>
              <a:rPr lang="en-US" baseline="0" dirty="0"/>
              <a:t>, Shai Ben-David, Nick Harvey, Abbas </a:t>
            </a:r>
            <a:r>
              <a:rPr lang="en-US" baseline="0" dirty="0" err="1"/>
              <a:t>Mehrabian</a:t>
            </a:r>
            <a:r>
              <a:rPr lang="en-US" baseline="0" dirty="0"/>
              <a:t>, and Yaniv Plan.</a:t>
            </a:r>
          </a:p>
          <a:p>
            <a:r>
              <a:rPr lang="en-US" baseline="0" dirty="0"/>
              <a:t>We presented it at </a:t>
            </a:r>
            <a:r>
              <a:rPr lang="en-US" baseline="0" dirty="0" err="1"/>
              <a:t>NeurIPS</a:t>
            </a:r>
            <a:r>
              <a:rPr lang="en-US" baseline="0" dirty="0"/>
              <a:t> in 2018 and it’s been accepted to the journal of the ACM.</a:t>
            </a:r>
          </a:p>
          <a:p>
            <a:endParaRPr lang="en-US" baseline="0" dirty="0"/>
          </a:p>
          <a:p>
            <a:r>
              <a:rPr lang="en-US" baseline="0" dirty="0"/>
              <a:t>Some other random stuff:</a:t>
            </a:r>
          </a:p>
          <a:p>
            <a:r>
              <a:rPr lang="en-US" baseline="0" dirty="0"/>
              <a:t>Local Maxima in the Likelihood of Gaussian Mixture Models: Structural Results and Algorithmic Consequences [https://</a:t>
            </a:r>
            <a:r>
              <a:rPr lang="en-US" baseline="0" dirty="0" err="1"/>
              <a:t>arxiv.org</a:t>
            </a:r>
            <a:r>
              <a:rPr lang="en-US" baseline="0" dirty="0"/>
              <a:t>/pdf/1609.00978.pdf]</a:t>
            </a:r>
          </a:p>
          <a:p>
            <a:pPr marL="171450" indent="-171450">
              <a:buFontTx/>
              <a:buChar char="-"/>
            </a:pPr>
            <a:r>
              <a:rPr lang="en-US" baseline="0" dirty="0"/>
              <a:t>Show that the log-likelihood objective may have really bad local optima so one has to be very careful with the initialization </a:t>
            </a:r>
          </a:p>
          <a:p>
            <a:pPr marL="0" indent="0">
              <a:buFontTx/>
              <a:buNone/>
            </a:pPr>
            <a:r>
              <a:rPr lang="en-CA" dirty="0"/>
              <a:t>The EM Algorithm gives Sample-Optimality for Learning Mixtures of Well-Separated Gaussians [</a:t>
            </a:r>
            <a:r>
              <a:rPr lang="en-US" baseline="0" dirty="0"/>
              <a:t>http://</a:t>
            </a:r>
            <a:r>
              <a:rPr lang="en-US" baseline="0" dirty="0" err="1"/>
              <a:t>proceedings.mlr.press</a:t>
            </a:r>
            <a:r>
              <a:rPr lang="en-US" baseline="0" dirty="0"/>
              <a:t>/v125/kwon20a/kwon20a.pdf]</a:t>
            </a:r>
          </a:p>
          <a:p>
            <a:pPr marL="171450" indent="-171450">
              <a:buFontTx/>
              <a:buChar char="-"/>
            </a:pPr>
            <a:r>
              <a:rPr lang="en-US" baseline="0" dirty="0"/>
              <a:t>EM is sample-optimal provided that one has good initialization (I think)</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21</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24</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25</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26</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27</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28</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half of my talk, I will tell you about the problem of prediction with expert advice. In particular, I will tell you how we used tools from stochastic calculus and PDEs to design the optimal algorithm when there are two experts.</a:t>
            </a:r>
          </a:p>
          <a:p>
            <a:r>
              <a:rPr lang="en-US" dirty="0"/>
              <a:t>In the second half of my talk, I will talk to you about the problem of learning mixtures of Gaussians. Here I will tell you about a new framework for learning distributions and show how we can apply it to learn mixtures of Gaussian with as few data points as possible.</a:t>
            </a:r>
          </a:p>
        </p:txBody>
      </p:sp>
      <p:sp>
        <p:nvSpPr>
          <p:cNvPr id="4" name="Slide Number Placeholder 3"/>
          <p:cNvSpPr>
            <a:spLocks noGrp="1"/>
          </p:cNvSpPr>
          <p:nvPr>
            <p:ph type="sldNum" sz="quarter" idx="5"/>
          </p:nvPr>
        </p:nvSpPr>
        <p:spPr/>
        <p:txBody>
          <a:bodyPr/>
          <a:lstStyle/>
          <a:p>
            <a:fld id="{0D17FF8A-4BEA-5B42-95C3-50885681DCB6}" type="slidenum">
              <a:rPr lang="en-US" smtClean="0"/>
              <a:t>3</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30</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31</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 more general compression framework is as follows.</a:t>
            </a:r>
            <a:r>
              <a:rPr lang="en-US" baseline="0" dirty="0"/>
              <a:t> We first fix a class F of distributions. For example this could be the class of Gaussian distributions or the class of mixtures of k Gaussians. Alice knows F and has a distribution D in mind. Bob only knows F. The goal here is for Alice to communicate D to Bob but she has to communicate in a special form which is tailored to work for density estimation.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in the compression scheme, Alice is allowed to first draw points from the distribution. She then needs to find a small set of representative points that she could send to Bob.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Bob gets these points that Alice sends to him and he constructs a distribution D hat.</a:t>
            </a:r>
            <a:r>
              <a:rPr lang="en-US" baseline="0" dirty="0"/>
              <a:t> Now, if Alice sends t points and Bob’s algorithm is designed so that he has always outputs a distribution that is close to Alice’s distribution then we say that the class F has a compression of size t. In our Gaussian example, we would say that Gaussians have a compression of size 2.</a:t>
            </a:r>
            <a:endParaRPr lang="en-US" dirty="0"/>
          </a:p>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advantages of compression schemes is that it easily</a:t>
            </a:r>
            <a:r>
              <a:rPr lang="en-US" baseline="0" dirty="0"/>
              <a:t> extends to mixture distributions.</a:t>
            </a:r>
          </a:p>
          <a:p>
            <a:r>
              <a:rPr lang="en-US" baseline="0" dirty="0"/>
              <a:t>So let’s do another example to see this! Suppose that we want to compress a mixture of the three Gaussians illustrated on the slide.</a:t>
            </a:r>
          </a:p>
          <a:p>
            <a:r>
              <a:rPr lang="en-US" baseline="0" dirty="0"/>
              <a:t>Note the Gaussians could all have potentially different means and variances.</a:t>
            </a:r>
          </a:p>
          <a:p>
            <a:r>
              <a:rPr lang="en-US" baseline="0" dirty="0"/>
              <a:t>Also for simplicity let’s just assume that we have a uniform distribution over these three Gaussians so a third, a third, a third.</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a:t>
            </a:r>
            <a:r>
              <a:rPr lang="en-US" baseline="0" dirty="0"/>
              <a:t> compression framework, we begin by drawing some samples.</a:t>
            </a:r>
            <a:endParaRPr lang="en-US" dirty="0"/>
          </a:p>
          <a:p>
            <a:r>
              <a:rPr lang="en-US" baseline="0" dirty="0"/>
              <a:t>Again, the goal is to find a way to use only a small subset of these points so that one can recover each of these Gaussian distributions.</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for compression of mixtures</a:t>
            </a:r>
            <a:r>
              <a:rPr lang="en-US" baseline="0" dirty="0"/>
              <a:t> is to use the compression scheme that we have for each component and compress each component separately. So to encode the blue Gaussian, we can reuse the two-point compression that we discussed earlier and obtain estimate of the mean and the variance. Similarly, we can use two points to compress the green Gaussian and the red Gaussians. This gives a compression of size 6.</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generally, we show that if a </a:t>
            </a:r>
            <a:r>
              <a:rPr lang="en-US" baseline="0" dirty="0"/>
              <a:t>class F has a compression of size t then we can compress k mixtures of F with a compression of size roughly </a:t>
            </a:r>
            <a:r>
              <a:rPr lang="en-US" baseline="0" dirty="0" err="1"/>
              <a:t>kt</a:t>
            </a:r>
            <a:r>
              <a:rPr lang="en-US" baseline="0" dirty="0"/>
              <a:t> even without the assumption on the uniform mixture.</a:t>
            </a:r>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Okay, let’s start with part 1. This is joint work with my advisor, Nick Harvey, as well as Ed Perkins, and Sikander Randhawa. The paper will also be presented at the FOCS conference later this year.</a:t>
            </a:r>
          </a:p>
        </p:txBody>
      </p:sp>
      <p:sp>
        <p:nvSpPr>
          <p:cNvPr id="4" name="Slide Number Placeholder 3"/>
          <p:cNvSpPr>
            <a:spLocks noGrp="1"/>
          </p:cNvSpPr>
          <p:nvPr>
            <p:ph type="sldNum" sz="quarter" idx="10"/>
          </p:nvPr>
        </p:nvSpPr>
        <p:spPr/>
        <p:txBody>
          <a:bodyPr/>
          <a:lstStyle/>
          <a:p>
            <a:fld id="{A0E2A2D1-48E4-4440-9120-6B05E557CC07}" type="slidenum">
              <a:rPr lang="en-US" smtClean="0"/>
              <a:t>4</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to obtain</a:t>
            </a:r>
            <a:r>
              <a:rPr lang="en-US" baseline="0" dirty="0"/>
              <a:t> a sample-efficient algorithm to learn mixtures of Gaussians.</a:t>
            </a:r>
          </a:p>
          <a:p>
            <a:r>
              <a:rPr lang="en-US" baseline="0" dirty="0"/>
              <a:t>Using our compression ideas, it suffices to design a small compression scheme for just a single Gaussians. We can do this geometrically. </a:t>
            </a:r>
            <a:r>
              <a:rPr lang="en-US" dirty="0"/>
              <a:t>R</a:t>
            </a:r>
            <a:r>
              <a:rPr lang="en-US" baseline="0" dirty="0"/>
              <a:t>ecall that a Gaussian with mean mu and covariance matrix Sigma can be represented with an ellipsoid with center mu and axes corresponding to eigenvalues and eigenvectors of Sigma. So to encode the distribution, it suffices to somehow encode the ellipsoid. In this 2D example, let’s just see how to encode the axes.</a:t>
            </a:r>
            <a:endParaRPr lang="en-US"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a:t>
            </a:r>
            <a:r>
              <a:rPr lang="en-US" baseline="0" dirty="0"/>
              <a:t>we have drawn some samples from the Gaussian distribution. The idea is that if we wanted to encode v1, it is possible to do it using a linear combination of several of the drawn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a:t>
            </a:r>
            <a:r>
              <a:rPr lang="en-US" baseline="0" dirty="0"/>
              <a:t> on the slide, possibly </a:t>
            </a:r>
            <a:r>
              <a:rPr lang="en-US" dirty="0"/>
              <a:t>taking the average of these two orange points</a:t>
            </a:r>
            <a:r>
              <a:rPr lang="en-US" baseline="0" dirty="0"/>
              <a:t> might approximate the vector v_1.</a:t>
            </a:r>
            <a:endParaRPr lang="en-US" dirty="0"/>
          </a:p>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have a d^2-compression scheme, this immediately</a:t>
            </a:r>
            <a:r>
              <a:rPr lang="en-US" baseline="0" dirty="0"/>
              <a:t> gives us an algorithm for learning mixtures of k Gaussians that uses only kd^2 / epsilon^2 samples. This improves upon some of the previous works and techniques; For example, it improves upon a k^4 d^4 / epsilon^2 bound that we managed to achieve using a VC-dimension argument. It also improves upon the kd^2 / eps^4 bound that was obtained by my coauthors.</a:t>
            </a:r>
          </a:p>
          <a:p>
            <a:endParaRPr lang="en-US" baseline="0" dirty="0"/>
          </a:p>
          <a:p>
            <a:r>
              <a:rPr lang="en-US" baseline="0" dirty="0"/>
              <a:t>Our work also proves a nearly-matching lower bound of kd^2 / eps^2 on the number of samples that are required for any algorithm. This improves upon the previous best lower bound due to Suresh et al. at </a:t>
            </a:r>
            <a:r>
              <a:rPr lang="en-US" baseline="0" dirty="0" err="1"/>
              <a:t>NeurIPS</a:t>
            </a:r>
            <a:r>
              <a:rPr lang="en-US" baseline="0" dirty="0"/>
              <a:t> a few years ago where they showed a linear dependence on d is necessary.</a:t>
            </a:r>
          </a:p>
          <a:p>
            <a:r>
              <a:rPr lang="en-US" baseline="0" dirty="0"/>
              <a:t>Hence, we now have a nearly-tight understanding for density estimation of mixtures of high-dimensional Gaussians.</a:t>
            </a:r>
          </a:p>
          <a:p>
            <a:endParaRPr lang="en-US" baseline="0" dirty="0"/>
          </a:p>
          <a:p>
            <a:r>
              <a:rPr lang="en-US" baseline="0" dirty="0"/>
              <a:t>Finally, our compression ideas can also be extended to the agnostic setting as well where we do not assert that the true distribution is a mixture of Gaussians.</a:t>
            </a:r>
          </a:p>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2541546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3072095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7615906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47</a:t>
            </a:fld>
            <a:endParaRPr lang="en-US"/>
          </a:p>
        </p:txBody>
      </p:sp>
    </p:spTree>
    <p:extLst>
      <p:ext uri="{BB962C8B-B14F-4D97-AF65-F5344CB8AC3E}">
        <p14:creationId xmlns:p14="http://schemas.microsoft.com/office/powerpoint/2010/main" val="4291317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48</a:t>
            </a:fld>
            <a:endParaRPr lang="en-US"/>
          </a:p>
        </p:txBody>
      </p:sp>
    </p:spTree>
    <p:extLst>
      <p:ext uri="{BB962C8B-B14F-4D97-AF65-F5344CB8AC3E}">
        <p14:creationId xmlns:p14="http://schemas.microsoft.com/office/powerpoint/2010/main" val="2362532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49</a:t>
            </a:fld>
            <a:endParaRPr lang="en-US"/>
          </a:p>
        </p:txBody>
      </p:sp>
    </p:spTree>
    <p:extLst>
      <p:ext uri="{BB962C8B-B14F-4D97-AF65-F5344CB8AC3E}">
        <p14:creationId xmlns:p14="http://schemas.microsoft.com/office/powerpoint/2010/main" val="133975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4074128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50</a:t>
            </a:fld>
            <a:endParaRPr lang="en-US"/>
          </a:p>
        </p:txBody>
      </p:sp>
    </p:spTree>
    <p:extLst>
      <p:ext uri="{BB962C8B-B14F-4D97-AF65-F5344CB8AC3E}">
        <p14:creationId xmlns:p14="http://schemas.microsoft.com/office/powerpoint/2010/main" val="2813037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51</a:t>
            </a:fld>
            <a:endParaRPr lang="en-US"/>
          </a:p>
        </p:txBody>
      </p:sp>
    </p:spTree>
    <p:extLst>
      <p:ext uri="{BB962C8B-B14F-4D97-AF65-F5344CB8AC3E}">
        <p14:creationId xmlns:p14="http://schemas.microsoft.com/office/powerpoint/2010/main" val="670052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52</a:t>
            </a:fld>
            <a:endParaRPr lang="en-US"/>
          </a:p>
        </p:txBody>
      </p:sp>
    </p:spTree>
    <p:extLst>
      <p:ext uri="{BB962C8B-B14F-4D97-AF65-F5344CB8AC3E}">
        <p14:creationId xmlns:p14="http://schemas.microsoft.com/office/powerpoint/2010/main" val="1530988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Reg(T) = M_T + A_T </a:t>
            </a:r>
          </a:p>
        </p:txBody>
      </p:sp>
      <p:sp>
        <p:nvSpPr>
          <p:cNvPr id="4" name="Slide Number Placeholder 3"/>
          <p:cNvSpPr>
            <a:spLocks noGrp="1"/>
          </p:cNvSpPr>
          <p:nvPr>
            <p:ph type="sldNum" sz="quarter" idx="5"/>
          </p:nvPr>
        </p:nvSpPr>
        <p:spPr/>
        <p:txBody>
          <a:bodyPr/>
          <a:lstStyle/>
          <a:p>
            <a:fld id="{0D17FF8A-4BEA-5B42-95C3-50885681DCB6}" type="slidenum">
              <a:rPr lang="en-US" smtClean="0"/>
              <a:t>53</a:t>
            </a:fld>
            <a:endParaRPr lang="en-US"/>
          </a:p>
        </p:txBody>
      </p:sp>
    </p:spTree>
    <p:extLst>
      <p:ext uri="{BB962C8B-B14F-4D97-AF65-F5344CB8AC3E}">
        <p14:creationId xmlns:p14="http://schemas.microsoft.com/office/powerpoint/2010/main" val="15238105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54</a:t>
            </a:fld>
            <a:endParaRPr lang="en-US"/>
          </a:p>
        </p:txBody>
      </p:sp>
    </p:spTree>
    <p:extLst>
      <p:ext uri="{BB962C8B-B14F-4D97-AF65-F5344CB8AC3E}">
        <p14:creationId xmlns:p14="http://schemas.microsoft.com/office/powerpoint/2010/main" val="1521090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talk about Cover’s result here since it is immediate here?</a:t>
            </a:r>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606023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29771839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57</a:t>
            </a:fld>
            <a:endParaRPr lang="en-US"/>
          </a:p>
        </p:txBody>
      </p:sp>
    </p:spTree>
    <p:extLst>
      <p:ext uri="{BB962C8B-B14F-4D97-AF65-F5344CB8AC3E}">
        <p14:creationId xmlns:p14="http://schemas.microsoft.com/office/powerpoint/2010/main" val="116915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black square.</a:t>
            </a:r>
          </a:p>
          <a:p>
            <a:endParaRPr lang="en-US" dirty="0"/>
          </a:p>
          <a:p>
            <a:r>
              <a:rPr lang="en-US" dirty="0"/>
              <a:t>Maybe mention probabilistic method so that there exists an adversary.</a:t>
            </a:r>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549620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155853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as follows.</a:t>
            </a:r>
          </a:p>
          <a:p>
            <a:r>
              <a:rPr lang="en-US" dirty="0"/>
              <a:t>At each time step t, an algorithm chooses a probability vector </a:t>
            </a:r>
            <a:r>
              <a:rPr lang="en-US" dirty="0" err="1"/>
              <a:t>x_t</a:t>
            </a:r>
            <a:r>
              <a:rPr lang="en-US" dirty="0"/>
              <a:t> in </a:t>
            </a:r>
            <a:r>
              <a:rPr lang="en-US" dirty="0" err="1"/>
              <a:t>R^n</a:t>
            </a:r>
            <a:r>
              <a:rPr lang="en-US" dirty="0"/>
              <a:t>.</a:t>
            </a:r>
          </a:p>
          <a:p>
            <a:r>
              <a:rPr lang="en-US" dirty="0"/>
              <a:t>After that, an adversary chooses a cost vector </a:t>
            </a:r>
            <a:r>
              <a:rPr lang="en-US" dirty="0" err="1"/>
              <a:t>c_t</a:t>
            </a:r>
            <a:r>
              <a:rPr lang="en-US" dirty="0"/>
              <a:t> in </a:t>
            </a:r>
            <a:r>
              <a:rPr lang="en-US" dirty="0" err="1"/>
              <a:t>R^n</a:t>
            </a:r>
            <a:r>
              <a:rPr lang="en-US" dirty="0"/>
              <a:t> which is either 0 or 1. Think of 0 as being that the corresponding expert is correct, so incurs no cost, and that 1 corresponds to the expert being incorrect, so it incurs cost.</a:t>
            </a:r>
          </a:p>
          <a:p>
            <a:r>
              <a:rPr lang="en-US" dirty="0"/>
              <a:t>Note that I am assuming that the adversary knows everything so it is quite powerful. It knows the adversary’s probability vector and even how it will evolve over time, depending on what the adversary itself is doing.</a:t>
            </a:r>
          </a:p>
          <a:p>
            <a:r>
              <a:rPr lang="en-US" dirty="0"/>
              <a:t>Finally, with the algorithm having chosen his </a:t>
            </a:r>
            <a:r>
              <a:rPr lang="en-US" dirty="0" err="1"/>
              <a:t>x_t</a:t>
            </a:r>
            <a:r>
              <a:rPr lang="en-US" dirty="0"/>
              <a:t> and the adversary choosing costs, the algorithm incurs cost </a:t>
            </a:r>
            <a:r>
              <a:rPr lang="en-US" dirty="0" err="1"/>
              <a:t>c_t^T</a:t>
            </a:r>
            <a:r>
              <a:rPr lang="en-US" dirty="0"/>
              <a:t> </a:t>
            </a:r>
            <a:r>
              <a:rPr lang="en-US" dirty="0" err="1"/>
              <a:t>x_t</a:t>
            </a:r>
            <a:r>
              <a:rPr lang="en-US" dirty="0"/>
              <a:t> which is the probability of the algorithm being wrong. And then the entire vector </a:t>
            </a:r>
            <a:r>
              <a:rPr lang="en-US" dirty="0" err="1"/>
              <a:t>c_t</a:t>
            </a:r>
            <a:r>
              <a:rPr lang="en-US" dirty="0"/>
              <a:t> is revealed to the algorithm.</a:t>
            </a:r>
          </a:p>
          <a:p>
            <a:endParaRPr lang="en-US" dirty="0"/>
          </a:p>
          <a:p>
            <a:r>
              <a:rPr lang="en-US" dirty="0"/>
              <a:t>The algorithm’s goal is to try to minimize its regret which is defined as follows. The blue component is the expected number of mistakes that the algorithm has made up to time T and the red term is the number of mistakes, or cost, made by the best expert. So then the regret is how many more mistakes the algorithm makes (in expectation) than the best expert.</a:t>
            </a:r>
          </a:p>
          <a:p>
            <a:endParaRPr lang="en-US" dirty="0"/>
          </a:p>
          <a:p>
            <a:r>
              <a:rPr lang="en-US" dirty="0"/>
              <a:t>Last, I want to stress that there isn’t actually any randomness in the problem. Every quantity here is completely deterministic. The vector </a:t>
            </a:r>
            <a:r>
              <a:rPr lang="en-US" dirty="0" err="1"/>
              <a:t>x_t</a:t>
            </a:r>
            <a:r>
              <a:rPr lang="en-US" dirty="0"/>
              <a:t> is deterministic, the adversary’s cost is deterministic, and so on.</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4093312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14885054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62</a:t>
            </a:fld>
            <a:endParaRPr lang="en-US"/>
          </a:p>
        </p:txBody>
      </p:sp>
    </p:spTree>
    <p:extLst>
      <p:ext uri="{BB962C8B-B14F-4D97-AF65-F5344CB8AC3E}">
        <p14:creationId xmlns:p14="http://schemas.microsoft.com/office/powerpoint/2010/main" val="2995070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63</a:t>
            </a:fld>
            <a:endParaRPr lang="en-US"/>
          </a:p>
        </p:txBody>
      </p:sp>
    </p:spTree>
    <p:extLst>
      <p:ext uri="{BB962C8B-B14F-4D97-AF65-F5344CB8AC3E}">
        <p14:creationId xmlns:p14="http://schemas.microsoft.com/office/powerpoint/2010/main" val="4223021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64</a:t>
            </a:fld>
            <a:endParaRPr lang="en-US"/>
          </a:p>
        </p:txBody>
      </p:sp>
    </p:spTree>
    <p:extLst>
      <p:ext uri="{BB962C8B-B14F-4D97-AF65-F5344CB8AC3E}">
        <p14:creationId xmlns:p14="http://schemas.microsoft.com/office/powerpoint/2010/main" val="1404899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65</a:t>
            </a:fld>
            <a:endParaRPr lang="en-US"/>
          </a:p>
        </p:txBody>
      </p:sp>
    </p:spTree>
    <p:extLst>
      <p:ext uri="{BB962C8B-B14F-4D97-AF65-F5344CB8AC3E}">
        <p14:creationId xmlns:p14="http://schemas.microsoft.com/office/powerpoint/2010/main" val="4148371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66</a:t>
            </a:fld>
            <a:endParaRPr lang="en-US"/>
          </a:p>
        </p:txBody>
      </p:sp>
    </p:spTree>
    <p:extLst>
      <p:ext uri="{BB962C8B-B14F-4D97-AF65-F5344CB8AC3E}">
        <p14:creationId xmlns:p14="http://schemas.microsoft.com/office/powerpoint/2010/main" val="16070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67</a:t>
            </a:fld>
            <a:endParaRPr lang="en-US"/>
          </a:p>
        </p:txBody>
      </p:sp>
    </p:spTree>
    <p:extLst>
      <p:ext uri="{BB962C8B-B14F-4D97-AF65-F5344CB8AC3E}">
        <p14:creationId xmlns:p14="http://schemas.microsoft.com/office/powerpoint/2010/main" val="42263329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68</a:t>
            </a:fld>
            <a:endParaRPr lang="en-US"/>
          </a:p>
        </p:txBody>
      </p:sp>
    </p:spTree>
    <p:extLst>
      <p:ext uri="{BB962C8B-B14F-4D97-AF65-F5344CB8AC3E}">
        <p14:creationId xmlns:p14="http://schemas.microsoft.com/office/powerpoint/2010/main" val="34150534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69</a:t>
            </a:fld>
            <a:endParaRPr lang="en-US"/>
          </a:p>
        </p:txBody>
      </p:sp>
    </p:spTree>
    <p:extLst>
      <p:ext uri="{BB962C8B-B14F-4D97-AF65-F5344CB8AC3E}">
        <p14:creationId xmlns:p14="http://schemas.microsoft.com/office/powerpoint/2010/main" val="4125279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 example of this with two experts. So initially, both experts have cost 0 and are equally good. So you should really place 50/50 since you have no data. So now suppose the top expert is wrong and incurs cost 1 and the bottom is right and incurs no cost. So you incur cost 0.5 and regret is 0.5.</a:t>
            </a:r>
          </a:p>
          <a:p>
            <a:r>
              <a:rPr lang="en-US" dirty="0"/>
              <a:t>Now a natural thing you might try is to always follow the best expert. So let’s do this. You know place all your trust on the bottom expert. But the adversary knows this and says that that expert is wrong. </a:t>
            </a:r>
          </a:p>
          <a:p>
            <a:r>
              <a:rPr lang="en-US" dirty="0"/>
              <a:t>Continue example….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70</a:t>
            </a:fld>
            <a:endParaRPr lang="en-US"/>
          </a:p>
        </p:txBody>
      </p:sp>
    </p:spTree>
    <p:extLst>
      <p:ext uri="{BB962C8B-B14F-4D97-AF65-F5344CB8AC3E}">
        <p14:creationId xmlns:p14="http://schemas.microsoft.com/office/powerpoint/2010/main" val="296051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71</a:t>
            </a:fld>
            <a:endParaRPr lang="en-US"/>
          </a:p>
        </p:txBody>
      </p:sp>
    </p:spTree>
    <p:extLst>
      <p:ext uri="{BB962C8B-B14F-4D97-AF65-F5344CB8AC3E}">
        <p14:creationId xmlns:p14="http://schemas.microsoft.com/office/powerpoint/2010/main" val="21737313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72</a:t>
            </a:fld>
            <a:endParaRPr lang="en-US"/>
          </a:p>
        </p:txBody>
      </p:sp>
    </p:spTree>
    <p:extLst>
      <p:ext uri="{BB962C8B-B14F-4D97-AF65-F5344CB8AC3E}">
        <p14:creationId xmlns:p14="http://schemas.microsoft.com/office/powerpoint/2010/main" val="399090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observe is that, with this adversary, every time the two experts are the same, the regret increases by ½ and so the regret is linear in the number of time steps.</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you can do better if you decide to hedge a little bit.</a:t>
            </a:r>
          </a:p>
          <a:p>
            <a:endParaRPr lang="en-US" dirty="0"/>
          </a:p>
          <a:p>
            <a:r>
              <a:rPr lang="en-US" dirty="0"/>
              <a:t>In fact, you can obtain regret that scales as the square root of time and not linearly in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46577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8/6/20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8/6/20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13" Type="http://schemas.openxmlformats.org/officeDocument/2006/relationships/image" Target="../media/image36.png"/><Relationship Id="rId3" Type="http://schemas.openxmlformats.org/officeDocument/2006/relationships/notesSlide" Target="../notesSlides/notesSlide14.xml"/><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11" Type="http://schemas.openxmlformats.org/officeDocument/2006/relationships/image" Target="../media/image3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45.pn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15.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6.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tiff"/><Relationship Id="rId5" Type="http://schemas.openxmlformats.org/officeDocument/2006/relationships/image" Target="../media/image74.png"/><Relationship Id="rId4" Type="http://schemas.openxmlformats.org/officeDocument/2006/relationships/image" Target="../media/image52.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39.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38.tiff"/><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540.png"/><Relationship Id="rId10" Type="http://schemas.openxmlformats.org/officeDocument/2006/relationships/image" Target="../media/image42.tiff"/><Relationship Id="rId4" Type="http://schemas.openxmlformats.org/officeDocument/2006/relationships/image" Target="../media/image40.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9.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tiff"/></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6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691.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54.tiff"/><Relationship Id="rId9" Type="http://schemas.openxmlformats.org/officeDocument/2006/relationships/image" Target="../media/image2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png"/><Relationship Id="rId4" Type="http://schemas.openxmlformats.org/officeDocument/2006/relationships/image" Target="../media/image54.tiff"/><Relationship Id="rId9" Type="http://schemas.openxmlformats.org/officeDocument/2006/relationships/image" Target="../media/image230.png"/></Relationships>
</file>

<file path=ppt/slides/_rels/slide31.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811.png"/><Relationship Id="rId3" Type="http://schemas.openxmlformats.org/officeDocument/2006/relationships/notesSlide" Target="../notesSlides/notesSlide31.xml"/><Relationship Id="rId7" Type="http://schemas.openxmlformats.org/officeDocument/2006/relationships/image" Target="../media/image210.png"/><Relationship Id="rId12"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200.png"/><Relationship Id="rId11" Type="http://schemas.openxmlformats.org/officeDocument/2006/relationships/image" Target="../media/image791.png"/><Relationship Id="rId5" Type="http://schemas.openxmlformats.org/officeDocument/2006/relationships/image" Target="../media/image190.png"/><Relationship Id="rId10" Type="http://schemas.openxmlformats.org/officeDocument/2006/relationships/image" Target="../media/image781.png"/><Relationship Id="rId4" Type="http://schemas.openxmlformats.org/officeDocument/2006/relationships/image" Target="../media/image54.tiff"/><Relationship Id="rId9" Type="http://schemas.openxmlformats.org/officeDocument/2006/relationships/image" Target="../media/image77.png"/><Relationship Id="rId14"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32.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6.tiff"/><Relationship Id="rId11" Type="http://schemas.openxmlformats.org/officeDocument/2006/relationships/image" Target="../media/image490.png"/><Relationship Id="rId5" Type="http://schemas.openxmlformats.org/officeDocument/2006/relationships/image" Target="../media/image55.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33.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57.tiff"/><Relationship Id="rId3" Type="http://schemas.openxmlformats.org/officeDocument/2006/relationships/notesSlide" Target="../notesSlides/notesSlide33.xml"/><Relationship Id="rId7" Type="http://schemas.openxmlformats.org/officeDocument/2006/relationships/image" Target="../media/image520.png"/><Relationship Id="rId12"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56.tiff"/><Relationship Id="rId9"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58.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58.tiff"/></Relationships>
</file>

<file path=ppt/slides/_rels/slide37.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7.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21.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58.tiff"/><Relationship Id="rId9" Type="http://schemas.openxmlformats.org/officeDocument/2006/relationships/image" Target="../media/image420.png"/><Relationship Id="rId14" Type="http://schemas.openxmlformats.org/officeDocument/2006/relationships/image" Target="../media/image450.png"/></Relationships>
</file>

<file path=ppt/slides/_rels/slide38.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38.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58.tiff"/><Relationship Id="rId9" Type="http://schemas.openxmlformats.org/officeDocument/2006/relationships/image" Target="../media/image420.png"/></Relationships>
</file>

<file path=ppt/slides/_rels/slide39.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0.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8" Type="http://schemas.openxmlformats.org/officeDocument/2006/relationships/image" Target="../media/image4.tiff"/><Relationship Id="rId13" Type="http://schemas.openxmlformats.org/officeDocument/2006/relationships/image" Target="../media/image70.jpeg"/><Relationship Id="rId3" Type="http://schemas.openxmlformats.org/officeDocument/2006/relationships/image" Target="../media/image64.tiff"/><Relationship Id="rId7" Type="http://schemas.openxmlformats.org/officeDocument/2006/relationships/image" Target="../media/image3.tiff"/><Relationship Id="rId12" Type="http://schemas.openxmlformats.org/officeDocument/2006/relationships/image" Target="../media/image69.jpeg"/><Relationship Id="rId17" Type="http://schemas.openxmlformats.org/officeDocument/2006/relationships/image" Target="../media/image74.tiff"/><Relationship Id="rId2" Type="http://schemas.openxmlformats.org/officeDocument/2006/relationships/notesSlide" Target="../notesSlides/notesSlide44.xml"/><Relationship Id="rId16" Type="http://schemas.openxmlformats.org/officeDocument/2006/relationships/image" Target="../media/image73.tiff"/><Relationship Id="rId1" Type="http://schemas.openxmlformats.org/officeDocument/2006/relationships/slideLayout" Target="../slideLayouts/slideLayout2.xml"/><Relationship Id="rId6" Type="http://schemas.openxmlformats.org/officeDocument/2006/relationships/image" Target="../media/image50.tiff"/><Relationship Id="rId11" Type="http://schemas.openxmlformats.org/officeDocument/2006/relationships/image" Target="../media/image68.jpeg"/><Relationship Id="rId5" Type="http://schemas.openxmlformats.org/officeDocument/2006/relationships/image" Target="../media/image66.tiff"/><Relationship Id="rId15" Type="http://schemas.openxmlformats.org/officeDocument/2006/relationships/image" Target="../media/image72.jpeg"/><Relationship Id="rId10" Type="http://schemas.openxmlformats.org/officeDocument/2006/relationships/image" Target="../media/image67.jpeg"/><Relationship Id="rId4" Type="http://schemas.openxmlformats.org/officeDocument/2006/relationships/image" Target="../media/image65.tiff"/><Relationship Id="rId9" Type="http://schemas.openxmlformats.org/officeDocument/2006/relationships/image" Target="../media/image5.tiff"/><Relationship Id="rId14" Type="http://schemas.openxmlformats.org/officeDocument/2006/relationships/image" Target="../media/image71.jpeg"/></Relationships>
</file>

<file path=ppt/slides/_rels/slide4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47.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42.tiff"/><Relationship Id="rId5" Type="http://schemas.openxmlformats.org/officeDocument/2006/relationships/image" Target="../media/image540.png"/><Relationship Id="rId10" Type="http://schemas.openxmlformats.org/officeDocument/2006/relationships/image" Target="../media/image87.png"/><Relationship Id="rId4" Type="http://schemas.openxmlformats.org/officeDocument/2006/relationships/image" Target="../media/image40.png"/><Relationship Id="rId9"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540.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tif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40.png"/><Relationship Id="rId12"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71.png"/><Relationship Id="rId4" Type="http://schemas.openxmlformats.org/officeDocument/2006/relationships/image" Target="../media/image42.tiff"/><Relationship Id="rId9" Type="http://schemas.openxmlformats.org/officeDocument/2006/relationships/image" Target="../media/image861.png"/></Relationships>
</file>

<file path=ppt/slides/_rels/slide51.xml.rels><?xml version="1.0" encoding="UTF-8" standalone="yes"?>
<Relationships xmlns="http://schemas.openxmlformats.org/package/2006/relationships"><Relationship Id="rId3" Type="http://schemas.openxmlformats.org/officeDocument/2006/relationships/image" Target="../media/image680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00.png"/><Relationship Id="rId3" Type="http://schemas.openxmlformats.org/officeDocument/2006/relationships/image" Target="../media/image740.png"/><Relationship Id="rId21" Type="http://schemas.openxmlformats.org/officeDocument/2006/relationships/image" Target="../media/image104.png"/><Relationship Id="rId7" Type="http://schemas.openxmlformats.org/officeDocument/2006/relationships/image" Target="../media/image620.png"/><Relationship Id="rId17" Type="http://schemas.openxmlformats.org/officeDocument/2006/relationships/image" Target="../media/image990.png"/><Relationship Id="rId2" Type="http://schemas.openxmlformats.org/officeDocument/2006/relationships/notesSlide" Target="../notesSlides/notesSlide52.xml"/><Relationship Id="rId16" Type="http://schemas.openxmlformats.org/officeDocument/2006/relationships/image" Target="../media/image970.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760.png"/><Relationship Id="rId15" Type="http://schemas.openxmlformats.org/officeDocument/2006/relationships/image" Target="../media/image920.png"/><Relationship Id="rId19" Type="http://schemas.openxmlformats.org/officeDocument/2006/relationships/image" Target="../media/image1010.png"/><Relationship Id="rId4" Type="http://schemas.openxmlformats.org/officeDocument/2006/relationships/image" Target="../media/image750.png"/><Relationship Id="rId14" Type="http://schemas.openxmlformats.org/officeDocument/2006/relationships/image" Target="../media/image900.png"/><Relationship Id="rId22" Type="http://schemas.openxmlformats.org/officeDocument/2006/relationships/image" Target="../media/image105.png"/></Relationships>
</file>

<file path=ppt/slides/_rels/slide53.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740.png"/><Relationship Id="rId7" Type="http://schemas.openxmlformats.org/officeDocument/2006/relationships/image" Target="../media/image78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70.png"/><Relationship Id="rId11" Type="http://schemas.openxmlformats.org/officeDocument/2006/relationships/image" Target="../media/image820.png"/><Relationship Id="rId5" Type="http://schemas.openxmlformats.org/officeDocument/2006/relationships/image" Target="../media/image76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800.png"/></Relationships>
</file>

<file path=ppt/slides/_rels/slide54.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76.tiff"/><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s>
</file>

<file path=ppt/slides/_rels/slide55.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760.png"/><Relationship Id="rId10" Type="http://schemas.openxmlformats.org/officeDocument/2006/relationships/image" Target="../media/image1031.png"/><Relationship Id="rId4" Type="http://schemas.openxmlformats.org/officeDocument/2006/relationships/image" Target="../media/image750.png"/><Relationship Id="rId9" Type="http://schemas.openxmlformats.org/officeDocument/2006/relationships/image" Target="../media/image1060.png"/></Relationships>
</file>

<file path=ppt/slides/_rels/slide56.xml.rels><?xml version="1.0" encoding="UTF-8" standalone="yes"?>
<Relationships xmlns="http://schemas.openxmlformats.org/package/2006/relationships"><Relationship Id="rId8" Type="http://schemas.openxmlformats.org/officeDocument/2006/relationships/image" Target="../media/image1041.png"/><Relationship Id="rId3" Type="http://schemas.openxmlformats.org/officeDocument/2006/relationships/image" Target="../media/image740.png"/><Relationship Id="rId7" Type="http://schemas.openxmlformats.org/officeDocument/2006/relationships/image" Target="../media/image850.png"/><Relationship Id="rId12" Type="http://schemas.openxmlformats.org/officeDocument/2006/relationships/image" Target="../media/image108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031.png"/><Relationship Id="rId5" Type="http://schemas.openxmlformats.org/officeDocument/2006/relationships/image" Target="../media/image760.png"/><Relationship Id="rId10" Type="http://schemas.openxmlformats.org/officeDocument/2006/relationships/image" Target="../media/image108.png"/><Relationship Id="rId4" Type="http://schemas.openxmlformats.org/officeDocument/2006/relationships/image" Target="../media/image750.png"/><Relationship Id="rId9"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3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8" Type="http://schemas.openxmlformats.org/officeDocument/2006/relationships/image" Target="../media/image980.png"/><Relationship Id="rId3" Type="http://schemas.openxmlformats.org/officeDocument/2006/relationships/image" Target="../media/image930.png"/><Relationship Id="rId7"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11.png"/><Relationship Id="rId9" Type="http://schemas.openxmlformats.org/officeDocument/2006/relationships/image" Target="../media/image1031.png"/></Relationships>
</file>

<file path=ppt/slides/_rels/slide59.xml.rels><?xml version="1.0" encoding="UTF-8" standalone="yes"?>
<Relationships xmlns="http://schemas.openxmlformats.org/package/2006/relationships"><Relationship Id="rId8"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2.xml"/><Relationship Id="rId10" Type="http://schemas.openxmlformats.org/officeDocument/2006/relationships/image" Target="../media/image115.png"/><Relationship Id="rId9"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360.png"/><Relationship Id="rId3" Type="http://schemas.openxmlformats.org/officeDocument/2006/relationships/image" Target="../media/image1330.png"/><Relationship Id="rId7" Type="http://schemas.openxmlformats.org/officeDocument/2006/relationships/image" Target="../media/image138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50.png"/><Relationship Id="rId5" Type="http://schemas.openxmlformats.org/officeDocument/2006/relationships/image" Target="../media/image149.png"/><Relationship Id="rId4" Type="http://schemas.openxmlformats.org/officeDocument/2006/relationships/image" Target="../media/image1390.png"/><Relationship Id="rId9" Type="http://schemas.openxmlformats.org/officeDocument/2006/relationships/image" Target="../media/image1400.png"/></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4.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notesSlide" Target="../notesSlides/notesSlide64.xml"/><Relationship Id="rId7" Type="http://schemas.openxmlformats.org/officeDocument/2006/relationships/image" Target="../media/image361.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51.png"/><Relationship Id="rId5" Type="http://schemas.openxmlformats.org/officeDocument/2006/relationships/image" Target="../media/image331.png"/><Relationship Id="rId4" Type="http://schemas.openxmlformats.org/officeDocument/2006/relationships/image" Target="../media/image77.tiff"/><Relationship Id="rId9" Type="http://schemas.openxmlformats.org/officeDocument/2006/relationships/image" Target="../media/image431.png"/></Relationships>
</file>

<file path=ppt/slides/_rels/slide65.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43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441.png"/></Relationships>
</file>

<file path=ppt/slides/_rels/slide66.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image" Target="../media/image43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53.png"/><Relationship Id="rId4" Type="http://schemas.openxmlformats.org/officeDocument/2006/relationships/image" Target="../media/image511.png"/></Relationships>
</file>

<file path=ppt/slides/_rels/slide67.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77.tiff"/><Relationship Id="rId7" Type="http://schemas.openxmlformats.org/officeDocument/2006/relationships/image" Target="../media/image55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12.png"/><Relationship Id="rId9" Type="http://schemas.openxmlformats.org/officeDocument/2006/relationships/image" Target="../media/image453.png"/></Relationships>
</file>

<file path=ppt/slides/_rels/slide68.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77.tiff"/><Relationship Id="rId7" Type="http://schemas.openxmlformats.org/officeDocument/2006/relationships/image" Target="../media/image55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21.png"/><Relationship Id="rId9" Type="http://schemas.openxmlformats.org/officeDocument/2006/relationships/image" Target="../media/image45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541.png"/><Relationship Id="rId4" Type="http://schemas.openxmlformats.org/officeDocument/2006/relationships/image" Target="../media/image53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7.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580.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281.png"/><Relationship Id="rId4" Type="http://schemas.openxmlformats.org/officeDocument/2006/relationships/image" Target="../media/image31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81.png"/><Relationship Id="rId5" Type="http://schemas.openxmlformats.org/officeDocument/2006/relationships/image" Target="../media/image300.png"/><Relationship Id="rId4" Type="http://schemas.openxmlformats.org/officeDocument/2006/relationships/image" Target="../media/image29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7.tiff"/></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notesSlide" Target="../notesSlides/notesSlide9.xml"/><Relationship Id="rId21" Type="http://schemas.openxmlformats.org/officeDocument/2006/relationships/image" Target="../media/image23.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6.tiff"/><Relationship Id="rId1" Type="http://schemas.openxmlformats.org/officeDocument/2006/relationships/tags" Target="../tags/tag6.xml"/><Relationship Id="rId6" Type="http://schemas.openxmlformats.org/officeDocument/2006/relationships/image" Target="../media/image7.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610.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51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
        <p:nvSpPr>
          <p:cNvPr id="4" name="Subtitle 2">
            <a:extLst>
              <a:ext uri="{FF2B5EF4-FFF2-40B4-BE49-F238E27FC236}">
                <a16:creationId xmlns:a16="http://schemas.microsoft.com/office/drawing/2014/main" id="{2573AD26-1935-C449-BBB3-C450FF8B9BDA}"/>
              </a:ext>
            </a:extLst>
          </p:cNvPr>
          <p:cNvSpPr txBox="1">
            <a:spLocks/>
          </p:cNvSpPr>
          <p:nvPr/>
        </p:nvSpPr>
        <p:spPr>
          <a:xfrm>
            <a:off x="3594381" y="4637078"/>
            <a:ext cx="4807975" cy="10328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alibri" panose="020F0502020204030204" pitchFamily="34" charset="0"/>
                <a:ea typeface="Palatino" charset="0"/>
                <a:cs typeface="Calibri" panose="020F0502020204030204" pitchFamily="34" charset="0"/>
              </a:rPr>
              <a:t>Version of August 6, 2020</a:t>
            </a:r>
            <a:endParaRPr lang="en-US" sz="2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90BA3A7-D057-3448-A49C-60ECA97E74F7}"/>
              </a:ext>
            </a:extLst>
          </p:cNvPr>
          <p:cNvSpPr txBox="1"/>
          <p:nvPr/>
        </p:nvSpPr>
        <p:spPr>
          <a:xfrm>
            <a:off x="11727305" y="6488668"/>
            <a:ext cx="464695"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mc:Choice xmlns:p14="http://schemas.microsoft.com/office/powerpoint/2010/main" Requires="p14">
      <p:transition spd="slow" p14:dur="2000" advTm="7820"/>
    </mc:Choice>
    <mc:Fallback>
      <p:transition spd="slow" advTm="78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D4337C6F-9147-D347-B926-87451EF06A52}"/>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1689859298"/>
      </p:ext>
    </p:extLst>
  </p:cSld>
  <p:clrMapOvr>
    <a:masterClrMapping/>
  </p:clrMapOvr>
  <mc:AlternateContent xmlns:mc="http://schemas.openxmlformats.org/markup-compatibility/2006">
    <mc:Choice xmlns:p14="http://schemas.microsoft.com/office/powerpoint/2010/main" Requires="p14">
      <p:transition spd="slow" p14:dur="2000" advTm="5370"/>
    </mc:Choice>
    <mc:Fallback>
      <p:transition spd="slow" advTm="537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B61EFF1-157A-3040-8A46-6A3B043D0984}"/>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2180150843"/>
      </p:ext>
    </p:extLst>
  </p:cSld>
  <p:clrMapOvr>
    <a:masterClrMapping/>
  </p:clrMapOvr>
  <mc:AlternateContent xmlns:mc="http://schemas.openxmlformats.org/markup-compatibility/2006">
    <mc:Choice xmlns:p14="http://schemas.microsoft.com/office/powerpoint/2010/main" Requires="p14">
      <p:transition spd="slow" p14:dur="2000" advTm="129310"/>
    </mc:Choice>
    <mc:Fallback>
      <p:transition spd="slow" advTm="1293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210C79E-6603-824F-B406-CA9CBADD039E}"/>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26968993"/>
      </p:ext>
    </p:extLst>
  </p:cSld>
  <p:clrMapOvr>
    <a:masterClrMapping/>
  </p:clrMapOvr>
  <mc:AlternateContent xmlns:mc="http://schemas.openxmlformats.org/markup-compatibility/2006">
    <mc:Choice xmlns:p14="http://schemas.microsoft.com/office/powerpoint/2010/main" Requires="p14">
      <p:transition spd="slow" p14:dur="2000" advTm="45410"/>
    </mc:Choice>
    <mc:Fallback>
      <p:transition spd="slow" advTm="4541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307D0B8-FBF2-A641-BF55-63B52F020C60}"/>
              </a:ext>
            </a:extLst>
          </p:cNvPr>
          <p:cNvSpPr txBox="1"/>
          <p:nvPr/>
        </p:nvSpPr>
        <p:spPr>
          <a:xfrm>
            <a:off x="11727305" y="6488668"/>
            <a:ext cx="464695" cy="369332"/>
          </a:xfrm>
          <a:prstGeom prst="rect">
            <a:avLst/>
          </a:prstGeom>
          <a:noFill/>
        </p:spPr>
        <p:txBody>
          <a:bodyPr wrap="square" rtlCol="0">
            <a:spAutoFit/>
          </a:bodyPr>
          <a:lstStyle/>
          <a:p>
            <a:r>
              <a:rPr lang="en-US" dirty="0"/>
              <a:t>8</a:t>
            </a:r>
          </a:p>
        </p:txBody>
      </p:sp>
    </p:spTree>
    <p:extLst>
      <p:ext uri="{BB962C8B-B14F-4D97-AF65-F5344CB8AC3E}">
        <p14:creationId xmlns:p14="http://schemas.microsoft.com/office/powerpoint/2010/main" val="4207219921"/>
      </p:ext>
    </p:extLst>
  </p:cSld>
  <p:clrMapOvr>
    <a:masterClrMapping/>
  </p:clrMapOvr>
  <mc:AlternateContent xmlns:mc="http://schemas.openxmlformats.org/markup-compatibility/2006">
    <mc:Choice xmlns:p14="http://schemas.microsoft.com/office/powerpoint/2010/main" Requires="p14">
      <p:transition spd="slow" p14:dur="2000" advTm="37384"/>
    </mc:Choice>
    <mc:Fallback>
      <p:transition spd="slow" advTm="3738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308535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4284093" y="1840076"/>
                <a:ext cx="4135619" cy="548163"/>
              </a:xfrm>
              <a:prstGeom prst="rect">
                <a:avLst/>
              </a:prstGeom>
            </p:spPr>
            <p:txBody>
              <a:bodyPr wrap="none">
                <a:spAutoFit/>
              </a:bodyPr>
              <a:lstStyle/>
              <a:p>
                <a14:m>
                  <m:oMath xmlns:m="http://schemas.openxmlformats.org/officeDocument/2006/math">
                    <m:r>
                      <m:rPr>
                        <m:sty m:val="p"/>
                      </m:rPr>
                      <a:rPr lang="en-US" sz="2800" i="0" smtClean="0">
                        <a:latin typeface="Cambria Math" panose="02040503050406030204" pitchFamily="18" charset="0"/>
                      </a:rPr>
                      <m:t>R</m:t>
                    </m:r>
                    <m:r>
                      <m:rPr>
                        <m:sty m:val="p"/>
                      </m:rPr>
                      <a:rPr lang="en-US" sz="2800" b="0" i="0" smtClean="0">
                        <a:latin typeface="Cambria Math" panose="02040503050406030204" pitchFamily="18" charset="0"/>
                      </a:rPr>
                      <m:t>eg</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   ∀</m:t>
                    </m:r>
                    <m:r>
                      <a:rPr lang="en-US" sz="2800" b="0" i="1" smtClean="0">
                        <a:latin typeface="Cambria Math" panose="02040503050406030204" pitchFamily="18" charset="0"/>
                      </a:rPr>
                      <m:t>𝑡</m:t>
                    </m:r>
                    <m:r>
                      <a:rPr lang="en-US" sz="2800" b="0" i="1" smtClean="0">
                        <a:latin typeface="Cambria Math" panose="02040503050406030204" pitchFamily="18" charset="0"/>
                      </a:rPr>
                      <m:t>&gt;0</m:t>
                    </m:r>
                  </m:oMath>
                </a14:m>
                <a:r>
                  <a:rPr lang="en-US" sz="2800" dirty="0"/>
                  <a:t>.</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4284093" y="1840076"/>
                <a:ext cx="4135619" cy="548163"/>
              </a:xfrm>
              <a:prstGeom prst="rect">
                <a:avLst/>
              </a:prstGeom>
              <a:blipFill>
                <a:blip r:embed="rId4"/>
                <a:stretch>
                  <a:fillRect l="-612" t="-6818" b="-2727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11008657"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 there is an </a:t>
                </a:r>
                <a:r>
                  <a:rPr lang="en-US" sz="2800" dirty="0">
                    <a:solidFill>
                      <a:schemeClr val="accent1"/>
                    </a:solidFill>
                  </a:rPr>
                  <a:t>alg.</a:t>
                </a:r>
                <a:r>
                  <a:rPr lang="en-US" sz="2800" dirty="0"/>
                  <a:t> that guarantees (against all </a:t>
                </a:r>
                <a:r>
                  <a:rPr lang="en-US" sz="2800" dirty="0">
                    <a:solidFill>
                      <a:srgbClr val="FF0000"/>
                    </a:solidFill>
                  </a:rPr>
                  <a:t>adversaries</a:t>
                </a:r>
                <a:r>
                  <a:rPr lang="en-US" sz="2800" dirty="0"/>
                  <a:t>)</a:t>
                </a:r>
              </a:p>
            </p:txBody>
          </p:sp>
        </mc:Choice>
        <mc:Fallback>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11008657" cy="523220"/>
              </a:xfrm>
              <a:prstGeom prst="rect">
                <a:avLst/>
              </a:prstGeom>
              <a:blipFill>
                <a:blip r:embed="rId5"/>
                <a:stretch>
                  <a:fillRect l="-1037"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75053CC-ED71-B643-893F-BE532A6C6857}"/>
                  </a:ext>
                </a:extLst>
              </p:cNvPr>
              <p:cNvSpPr/>
              <p:nvPr/>
            </p:nvSpPr>
            <p:spPr>
              <a:xfrm>
                <a:off x="4284093" y="483785"/>
                <a:ext cx="7920117" cy="654346"/>
              </a:xfrm>
              <a:prstGeom prst="rect">
                <a:avLst/>
              </a:prstGeom>
            </p:spPr>
            <p:txBody>
              <a:bodyPr wrap="none">
                <a:spAutoFit/>
              </a:bodyPr>
              <a:lstStyle/>
              <a:p>
                <a:r>
                  <a:rPr lang="en-US" sz="2400" dirty="0">
                    <a:solidFill>
                      <a:schemeClr val="tx1">
                        <a:lumMod val="65000"/>
                        <a:lumOff val="35000"/>
                      </a:schemeClr>
                    </a:solidFill>
                  </a:rPr>
                  <a:t>I</a:t>
                </a:r>
                <a:r>
                  <a:rPr lang="en-US" sz="2400" b="0" dirty="0">
                    <a:solidFill>
                      <a:schemeClr val="tx1">
                        <a:lumMod val="65000"/>
                        <a:lumOff val="35000"/>
                      </a:schemeClr>
                    </a:solidFill>
                  </a:rPr>
                  <a:t>maginar</a:t>
                </a:r>
                <a:r>
                  <a:rPr lang="en-US" sz="2400" dirty="0">
                    <a:solidFill>
                      <a:schemeClr val="tx1">
                        <a:lumMod val="65000"/>
                        <a:lumOff val="35000"/>
                      </a:schemeClr>
                    </a:solidFill>
                  </a:rPr>
                  <a:t>y error function:</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xmlns="">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4284093" y="483785"/>
                <a:ext cx="7920117" cy="654346"/>
              </a:xfrm>
              <a:prstGeom prst="rect">
                <a:avLst/>
              </a:prstGeom>
              <a:blipFill>
                <a:blip r:embed="rId9"/>
                <a:stretch>
                  <a:fillRect l="-1120" t="-96226" r="-160" b="-1471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70C68D7-B7FC-1D4E-9BB1-BB3DB27FA6BD}"/>
                  </a:ext>
                </a:extLst>
              </p:cNvPr>
              <p:cNvSpPr txBox="1"/>
              <p:nvPr/>
            </p:nvSpPr>
            <p:spPr>
              <a:xfrm>
                <a:off x="838199" y="2299966"/>
                <a:ext cx="10294258" cy="523220"/>
              </a:xfrm>
              <a:prstGeom prst="rect">
                <a:avLst/>
              </a:prstGeom>
              <a:noFill/>
            </p:spPr>
            <p:txBody>
              <a:bodyPr wrap="square" rtlCol="0">
                <a:spAutoFit/>
              </a:bodyPr>
              <a:lstStyle/>
              <a:p>
                <a:r>
                  <a:rPr lang="en-US" sz="2800" dirty="0"/>
                  <a:t>Moreover, for any </a:t>
                </a:r>
                <a:r>
                  <a:rPr lang="en-US" sz="2800" dirty="0">
                    <a:solidFill>
                      <a:schemeClr val="accent1"/>
                    </a:solidFill>
                  </a:rPr>
                  <a:t>algorithm</a:t>
                </a:r>
                <a:r>
                  <a:rPr lang="en-US" sz="2800" dirty="0"/>
                  <a:t> and </a:t>
                </a:r>
                <a14:m>
                  <m:oMath xmlns:m="http://schemas.openxmlformats.org/officeDocument/2006/math">
                    <m:r>
                      <a:rPr lang="en-US" sz="2800" i="1">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is </a:t>
                </a:r>
                <a:r>
                  <a:rPr lang="en-US" sz="2800" dirty="0">
                    <a:solidFill>
                      <a:srgbClr val="FF0000"/>
                    </a:solidFill>
                  </a:rPr>
                  <a:t>adversary</a:t>
                </a:r>
                <a:r>
                  <a:rPr lang="en-US" sz="2800" dirty="0"/>
                  <a:t> that forces</a:t>
                </a:r>
              </a:p>
            </p:txBody>
          </p:sp>
        </mc:Choice>
        <mc:Fallback>
          <p:sp>
            <p:nvSpPr>
              <p:cNvPr id="13" name="TextBox 12">
                <a:extLst>
                  <a:ext uri="{FF2B5EF4-FFF2-40B4-BE49-F238E27FC236}">
                    <a16:creationId xmlns:a16="http://schemas.microsoft.com/office/drawing/2014/main" id="{870C68D7-B7FC-1D4E-9BB1-BB3DB27FA6BD}"/>
                  </a:ext>
                </a:extLst>
              </p:cNvPr>
              <p:cNvSpPr txBox="1">
                <a:spLocks noRot="1" noChangeAspect="1" noMove="1" noResize="1" noEditPoints="1" noAdjustHandles="1" noChangeArrowheads="1" noChangeShapeType="1" noTextEdit="1"/>
              </p:cNvSpPr>
              <p:nvPr/>
            </p:nvSpPr>
            <p:spPr>
              <a:xfrm>
                <a:off x="838199" y="2299966"/>
                <a:ext cx="10294258" cy="523220"/>
              </a:xfrm>
              <a:prstGeom prst="rect">
                <a:avLst/>
              </a:prstGeom>
              <a:blipFill>
                <a:blip r:embed="rId10"/>
                <a:stretch>
                  <a:fillRect l="-1108" t="-9524"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9F1734F2-A90C-BF4F-824D-48DBA221AB2F}"/>
                  </a:ext>
                </a:extLst>
              </p:cNvPr>
              <p:cNvSpPr/>
              <p:nvPr/>
            </p:nvSpPr>
            <p:spPr>
              <a:xfrm>
                <a:off x="3739122" y="2715289"/>
                <a:ext cx="6078715" cy="548163"/>
              </a:xfrm>
              <a:prstGeom prst="rect">
                <a:avLst/>
              </a:prstGeom>
            </p:spPr>
            <p:txBody>
              <a:bodyPr wrap="none">
                <a:spAutoFit/>
              </a:bodyPr>
              <a:lstStyle/>
              <a:p>
                <a14:m>
                  <m:oMath xmlns:m="http://schemas.openxmlformats.org/officeDocument/2006/math">
                    <m:r>
                      <m:rPr>
                        <m:sty m:val="p"/>
                      </m:rPr>
                      <a:rPr lang="en-US" sz="2800" i="0" smtClean="0">
                        <a:latin typeface="Cambria Math" panose="02040503050406030204" pitchFamily="18" charset="0"/>
                      </a:rPr>
                      <m:t>R</m:t>
                    </m:r>
                    <m:r>
                      <m:rPr>
                        <m:sty m:val="p"/>
                      </m:rPr>
                      <a:rPr lang="en-US" sz="2800" b="0" i="0" smtClean="0">
                        <a:latin typeface="Cambria Math" panose="02040503050406030204" pitchFamily="18" charset="0"/>
                      </a:rPr>
                      <m:t>eg</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&gt;(</m:t>
                    </m:r>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some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&gt;0</m:t>
                    </m:r>
                  </m:oMath>
                </a14:m>
                <a:r>
                  <a:rPr lang="en-US" sz="2800" dirty="0"/>
                  <a:t>.</a:t>
                </a:r>
              </a:p>
            </p:txBody>
          </p:sp>
        </mc:Choice>
        <mc:Fallback>
          <p:sp>
            <p:nvSpPr>
              <p:cNvPr id="14" name="Rectangle 13">
                <a:extLst>
                  <a:ext uri="{FF2B5EF4-FFF2-40B4-BE49-F238E27FC236}">
                    <a16:creationId xmlns:a16="http://schemas.microsoft.com/office/drawing/2014/main" id="{9F1734F2-A90C-BF4F-824D-48DBA221AB2F}"/>
                  </a:ext>
                </a:extLst>
              </p:cNvPr>
              <p:cNvSpPr>
                <a:spLocks noRot="1" noChangeAspect="1" noMove="1" noResize="1" noEditPoints="1" noAdjustHandles="1" noChangeArrowheads="1" noChangeShapeType="1" noTextEdit="1"/>
              </p:cNvSpPr>
              <p:nvPr/>
            </p:nvSpPr>
            <p:spPr>
              <a:xfrm>
                <a:off x="3739122" y="2715289"/>
                <a:ext cx="6078715" cy="548163"/>
              </a:xfrm>
              <a:prstGeom prst="rect">
                <a:avLst/>
              </a:prstGeom>
              <a:blipFill>
                <a:blip r:embed="rId11"/>
                <a:stretch>
                  <a:fillRect l="-417" t="-6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DE37423-F93D-4645-8ACF-3E879F167E49}"/>
                  </a:ext>
                </a:extLst>
              </p:cNvPr>
              <p:cNvSpPr txBox="1"/>
              <p:nvPr/>
            </p:nvSpPr>
            <p:spPr>
              <a:xfrm>
                <a:off x="838200" y="3120175"/>
                <a:ext cx="9991165" cy="601831"/>
              </a:xfrm>
              <a:prstGeom prst="rect">
                <a:avLst/>
              </a:prstGeom>
              <a:noFill/>
            </p:spPr>
            <p:txBody>
              <a:bodyPr wrap="square" rtlCol="0">
                <a:spAutoFit/>
              </a:bodyPr>
              <a:lstStyle/>
              <a:p>
                <a:r>
                  <a:rPr lang="en-US" sz="2800" dirty="0"/>
                  <a:t>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p:sp>
            <p:nvSpPr>
              <p:cNvPr id="16" name="TextBox 15">
                <a:extLst>
                  <a:ext uri="{FF2B5EF4-FFF2-40B4-BE49-F238E27FC236}">
                    <a16:creationId xmlns:a16="http://schemas.microsoft.com/office/drawing/2014/main" id="{2DE37423-F93D-4645-8ACF-3E879F167E49}"/>
                  </a:ext>
                </a:extLst>
              </p:cNvPr>
              <p:cNvSpPr txBox="1">
                <a:spLocks noRot="1" noChangeAspect="1" noMove="1" noResize="1" noEditPoints="1" noAdjustHandles="1" noChangeArrowheads="1" noChangeShapeType="1" noTextEdit="1"/>
              </p:cNvSpPr>
              <p:nvPr/>
            </p:nvSpPr>
            <p:spPr>
              <a:xfrm>
                <a:off x="838200" y="3120175"/>
                <a:ext cx="9991165" cy="601831"/>
              </a:xfrm>
              <a:prstGeom prst="rect">
                <a:avLst/>
              </a:prstGeom>
              <a:blipFill>
                <a:blip r:embed="rId12"/>
                <a:stretch>
                  <a:fillRect l="-1142" t="-150000" b="-2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29858A6B-451E-BB4E-8032-ED87B0D09182}"/>
                  </a:ext>
                </a:extLst>
              </p:cNvPr>
              <p:cNvSpPr/>
              <p:nvPr/>
            </p:nvSpPr>
            <p:spPr>
              <a:xfrm>
                <a:off x="3423409" y="373316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p:sp>
            <p:nvSpPr>
              <p:cNvPr id="18" name="Rectangle 17">
                <a:extLst>
                  <a:ext uri="{FF2B5EF4-FFF2-40B4-BE49-F238E27FC236}">
                    <a16:creationId xmlns:a16="http://schemas.microsoft.com/office/drawing/2014/main" id="{29858A6B-451E-BB4E-8032-ED87B0D09182}"/>
                  </a:ext>
                </a:extLst>
              </p:cNvPr>
              <p:cNvSpPr>
                <a:spLocks noRot="1" noChangeAspect="1" noMove="1" noResize="1" noEditPoints="1" noAdjustHandles="1" noChangeArrowheads="1" noChangeShapeType="1" noTextEdit="1"/>
              </p:cNvSpPr>
              <p:nvPr/>
            </p:nvSpPr>
            <p:spPr>
              <a:xfrm>
                <a:off x="3423409" y="3733166"/>
                <a:ext cx="4820743" cy="528030"/>
              </a:xfrm>
              <a:prstGeom prst="rect">
                <a:avLst/>
              </a:prstGeom>
              <a:blipFill>
                <a:blip r:embed="rId13"/>
                <a:stretch>
                  <a:fillRect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84BD9660-A637-1646-83D1-6C4CE56C4B7C}"/>
                  </a:ext>
                </a:extLst>
              </p:cNvPr>
              <p:cNvSpPr>
                <a:spLocks noGrp="1"/>
              </p:cNvSpPr>
              <p:nvPr>
                <p:ph idx="1"/>
              </p:nvPr>
            </p:nvSpPr>
            <p:spPr>
              <a:xfrm>
                <a:off x="838199" y="4479002"/>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example of a “confluent hypergeometric function”; these appear in studying fundamental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19" name="Content Placeholder 2">
                <a:extLst>
                  <a:ext uri="{FF2B5EF4-FFF2-40B4-BE49-F238E27FC236}">
                    <a16:creationId xmlns:a16="http://schemas.microsoft.com/office/drawing/2014/main" id="{84BD9660-A637-1646-83D1-6C4CE56C4B7C}"/>
                  </a:ext>
                </a:extLst>
              </p:cNvPr>
              <p:cNvSpPr>
                <a:spLocks noGrp="1" noRot="1" noChangeAspect="1" noMove="1" noResize="1" noEditPoints="1" noAdjustHandles="1" noChangeArrowheads="1" noChangeShapeType="1" noTextEdit="1"/>
              </p:cNvSpPr>
              <p:nvPr>
                <p:ph idx="1"/>
              </p:nvPr>
            </p:nvSpPr>
            <p:spPr>
              <a:xfrm>
                <a:off x="838199" y="4479002"/>
                <a:ext cx="10515600" cy="1047984"/>
              </a:xfrm>
              <a:blipFill>
                <a:blip r:embed="rId14"/>
                <a:stretch>
                  <a:fillRect l="-965" t="-14458" b="-9639"/>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2D35D5EB-D21E-EC47-91FA-E27EA85C74A5}"/>
              </a:ext>
            </a:extLst>
          </p:cNvPr>
          <p:cNvSpPr txBox="1">
            <a:spLocks/>
          </p:cNvSpPr>
          <p:nvPr/>
        </p:nvSpPr>
        <p:spPr>
          <a:xfrm>
            <a:off x="838199" y="5651702"/>
            <a:ext cx="10515600" cy="733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Next: Discuss use of stochastic calculus &amp; PDEs to design optimal algorithm.</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E4999BF-B458-C945-B39F-00E7B86FF811}"/>
              </a:ext>
            </a:extLst>
          </p:cNvPr>
          <p:cNvSpPr txBox="1"/>
          <p:nvPr/>
        </p:nvSpPr>
        <p:spPr>
          <a:xfrm>
            <a:off x="11727305" y="6488668"/>
            <a:ext cx="464695" cy="369332"/>
          </a:xfrm>
          <a:prstGeom prst="rect">
            <a:avLst/>
          </a:prstGeom>
          <a:noFill/>
        </p:spPr>
        <p:txBody>
          <a:bodyPr wrap="square" rtlCol="0">
            <a:spAutoFit/>
          </a:bodyPr>
          <a:lstStyle/>
          <a:p>
            <a:r>
              <a:rPr lang="en-US" dirty="0"/>
              <a:t>9</a:t>
            </a:r>
          </a:p>
        </p:txBody>
      </p:sp>
    </p:spTree>
    <p:custDataLst>
      <p:tags r:id="rId1"/>
    </p:custDataLst>
    <p:extLst>
      <p:ext uri="{BB962C8B-B14F-4D97-AF65-F5344CB8AC3E}">
        <p14:creationId xmlns:p14="http://schemas.microsoft.com/office/powerpoint/2010/main" val="1428854115"/>
      </p:ext>
    </p:extLst>
  </p:cSld>
  <p:clrMapOvr>
    <a:masterClrMapping/>
  </p:clrMapOvr>
  <mc:AlternateContent xmlns:mc="http://schemas.openxmlformats.org/markup-compatibility/2006">
    <mc:Choice xmlns:p14="http://schemas.microsoft.com/office/powerpoint/2010/main" Requires="p14">
      <p:transition spd="slow" p14:dur="2000" advTm="18878"/>
    </mc:Choice>
    <mc:Fallback>
      <p:transition spd="slow" advTm="188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P spid="14" grpId="0"/>
      <p:bldP spid="16" grpId="0"/>
      <p:bldP spid="18" grpId="0"/>
      <p:bldP spid="19" grpId="0" uiExpand="1" build="p"/>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5"/>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6"/>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7"/>
                <a:stretch>
                  <a:fillRect l="-3158" r="-7368" b="-3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7FE6E9-9DC0-F14E-9C72-574A0F1627BD}"/>
                  </a:ext>
                </a:extLst>
              </p:cNvPr>
              <p:cNvSpPr txBox="1">
                <a:spLocks/>
              </p:cNvSpPr>
              <p:nvPr/>
            </p:nvSpPr>
            <p:spPr>
              <a:xfrm>
                <a:off x="479724" y="3296843"/>
                <a:ext cx="6929744" cy="1284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If worst expert is wrong, </a:t>
                </a:r>
                <a14:m>
                  <m:oMath xmlns:m="http://schemas.openxmlformats.org/officeDocument/2006/math">
                    <m:r>
                      <m:rPr>
                        <m:sty m:val="p"/>
                      </m:rPr>
                      <a:rPr lang="en-US" sz="2400" b="0" i="0" smtClean="0">
                        <a:latin typeface="Cambria Math" panose="02040503050406030204" pitchFamily="18" charset="0"/>
                      </a:rPr>
                      <m:t>Δ</m:t>
                    </m:r>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1" i="1" smtClean="0">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𝒑</m:t>
                        </m:r>
                      </m:e>
                      <m:sub>
                        <m:r>
                          <a:rPr lang="en-US" sz="2400" b="1" i="1" smtClean="0">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If best expert is wrong, </a:t>
                </a:r>
                <a14:m>
                  <m:oMath xmlns:m="http://schemas.openxmlformats.org/officeDocument/2006/math">
                    <m:r>
                      <m:rPr>
                        <m:sty m:val="p"/>
                      </m:rPr>
                      <a:rPr lang="en-US" sz="2400">
                        <a:latin typeface="Cambria Math" panose="02040503050406030204" pitchFamily="18" charset="0"/>
                      </a:rPr>
                      <m:t>ΔReg</m:t>
                    </m:r>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
                      <m:sSubPr>
                        <m:ctrlPr>
                          <a:rPr lang="en-US" sz="2400" b="1" i="1">
                            <a:solidFill>
                              <a:schemeClr val="accent1"/>
                            </a:solidFill>
                            <a:latin typeface="Cambria Math" panose="02040503050406030204" pitchFamily="18" charset="0"/>
                          </a:rPr>
                        </m:ctrlPr>
                      </m:sSubPr>
                      <m:e>
                        <m:r>
                          <a:rPr lang="en-US" sz="2400" b="1" i="1" smtClean="0">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oMath>
                </a14:m>
                <a:endParaRPr lang="en-US" sz="2400" dirty="0">
                  <a:latin typeface="Calibri" panose="020F0502020204030204" pitchFamily="34" charset="0"/>
                  <a:cs typeface="Calibri" panose="020F0502020204030204" pitchFamily="34" charset="0"/>
                </a:endParaRPr>
              </a:p>
            </p:txBody>
          </p:sp>
        </mc:Choice>
        <mc:Fallback xmlns="">
          <p:sp>
            <p:nvSpPr>
              <p:cNvPr id="13" name="Content Placeholder 2">
                <a:extLst>
                  <a:ext uri="{FF2B5EF4-FFF2-40B4-BE49-F238E27FC236}">
                    <a16:creationId xmlns:a16="http://schemas.microsoft.com/office/drawing/2014/main" id="{027FE6E9-9DC0-F14E-9C72-574A0F1627BD}"/>
                  </a:ext>
                </a:extLst>
              </p:cNvPr>
              <p:cNvSpPr txBox="1">
                <a:spLocks noRot="1" noChangeAspect="1" noMove="1" noResize="1" noEditPoints="1" noAdjustHandles="1" noChangeArrowheads="1" noChangeShapeType="1" noTextEdit="1"/>
              </p:cNvSpPr>
              <p:nvPr/>
            </p:nvSpPr>
            <p:spPr>
              <a:xfrm>
                <a:off x="479724" y="3296843"/>
                <a:ext cx="6929744" cy="1284584"/>
              </a:xfrm>
              <a:prstGeom prst="rect">
                <a:avLst/>
              </a:prstGeom>
              <a:blipFill>
                <a:blip r:embed="rId8"/>
                <a:stretch>
                  <a:fillRect l="-1099" t="-58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84F5D9-10E7-D54C-95F8-2EA52C67BBB9}"/>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custDataLst>
      <p:tags r:id="rId1"/>
    </p:custDataLst>
    <p:extLst>
      <p:ext uri="{BB962C8B-B14F-4D97-AF65-F5344CB8AC3E}">
        <p14:creationId xmlns:p14="http://schemas.microsoft.com/office/powerpoint/2010/main" val="3236114380"/>
      </p:ext>
    </p:extLst>
  </p:cSld>
  <p:clrMapOvr>
    <a:masterClrMapping/>
  </p:clrMapOvr>
  <mc:AlternateContent xmlns:mc="http://schemas.openxmlformats.org/markup-compatibility/2006">
    <mc:Choice xmlns:p14="http://schemas.microsoft.com/office/powerpoint/2010/main" Requires="p14">
      <p:transition spd="slow" p14:dur="2000" advTm="106331"/>
    </mc:Choice>
    <mc:Fallback>
      <p:transition spd="slow" advTm="1063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4"/>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5"/>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6"/>
          <a:stretch>
            <a:fillRect/>
          </a:stretch>
        </p:blipFill>
        <p:spPr>
          <a:xfrm>
            <a:off x="479724" y="3720487"/>
            <a:ext cx="5364485" cy="1883144"/>
          </a:xfrm>
          <a:prstGeom prst="rect">
            <a:avLst/>
          </a:prstGeom>
        </p:spPr>
      </p:pic>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DAFF585-8766-9C4A-838C-24B8017526BC}"/>
                  </a:ext>
                </a:extLst>
              </p:cNvPr>
              <p:cNvSpPr txBox="1"/>
              <p:nvPr/>
            </p:nvSpPr>
            <p:spPr>
              <a:xfrm>
                <a:off x="6795886" y="1719424"/>
                <a:ext cx="4011867" cy="451662"/>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xmlns="">
          <p:sp>
            <p:nvSpPr>
              <p:cNvPr id="14" name="TextBox 13">
                <a:extLst>
                  <a:ext uri="{FF2B5EF4-FFF2-40B4-BE49-F238E27FC236}">
                    <a16:creationId xmlns:a16="http://schemas.microsoft.com/office/drawing/2014/main" id="{8DAFF585-8766-9C4A-838C-24B8017526BC}"/>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C026117-10B6-1746-9369-7C3756AC7ED8}"/>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xmlns="">
          <p:sp>
            <p:nvSpPr>
              <p:cNvPr id="15" name="TextBox 14">
                <a:extLst>
                  <a:ext uri="{FF2B5EF4-FFF2-40B4-BE49-F238E27FC236}">
                    <a16:creationId xmlns:a16="http://schemas.microsoft.com/office/drawing/2014/main" id="{2C026117-10B6-1746-9369-7C3756AC7ED8}"/>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8" name="Right Brace 17">
            <a:extLst>
              <a:ext uri="{FF2B5EF4-FFF2-40B4-BE49-F238E27FC236}">
                <a16:creationId xmlns:a16="http://schemas.microsoft.com/office/drawing/2014/main" id="{22C700DA-C3A4-6F42-8EFC-06889685B4F3}"/>
              </a:ext>
            </a:extLst>
          </p:cNvPr>
          <p:cNvSpPr/>
          <p:nvPr/>
        </p:nvSpPr>
        <p:spPr>
          <a:xfrm rot="16200000" flipH="1">
            <a:off x="5068537" y="156311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417CA2-DDC0-1842-A5D0-BD46E55E85FE}"/>
                  </a:ext>
                </a:extLst>
              </p:cNvPr>
              <p:cNvSpPr txBox="1"/>
              <p:nvPr/>
            </p:nvSpPr>
            <p:spPr>
              <a:xfrm>
                <a:off x="4498071" y="2358240"/>
                <a:ext cx="118814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r>
                        <a:rPr lang="en-US" sz="2200" b="1" i="1" smtClean="0">
                          <a:solidFill>
                            <a:srgbClr val="FF0000"/>
                          </a:solidFill>
                          <a:latin typeface="Cambria Math" panose="02040503050406030204" pitchFamily="18" charset="0"/>
                        </a:rPr>
                        <m:t>}</m:t>
                      </m:r>
                    </m:oMath>
                  </m:oMathPara>
                </a14:m>
                <a:endParaRPr lang="en-US" sz="2200" dirty="0"/>
              </a:p>
            </p:txBody>
          </p:sp>
        </mc:Choice>
        <mc:Fallback xmlns="">
          <p:sp>
            <p:nvSpPr>
              <p:cNvPr id="19" name="TextBox 18">
                <a:extLst>
                  <a:ext uri="{FF2B5EF4-FFF2-40B4-BE49-F238E27FC236}">
                    <a16:creationId xmlns:a16="http://schemas.microsoft.com/office/drawing/2014/main" id="{FD417CA2-DDC0-1842-A5D0-BD46E55E85FE}"/>
                  </a:ext>
                </a:extLst>
              </p:cNvPr>
              <p:cNvSpPr txBox="1">
                <a:spLocks noRot="1" noChangeAspect="1" noMove="1" noResize="1" noEditPoints="1" noAdjustHandles="1" noChangeArrowheads="1" noChangeShapeType="1" noTextEdit="1"/>
              </p:cNvSpPr>
              <p:nvPr/>
            </p:nvSpPr>
            <p:spPr>
              <a:xfrm>
                <a:off x="4498071" y="2358240"/>
                <a:ext cx="1188146" cy="338554"/>
              </a:xfrm>
              <a:prstGeom prst="rect">
                <a:avLst/>
              </a:prstGeom>
              <a:blipFill>
                <a:blip r:embed="rId9"/>
                <a:stretch>
                  <a:fillRect l="-3158" r="-7368" b="-3703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6631FB6-7345-0944-81CC-339DD7712CCF}"/>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custDataLst>
      <p:tags r:id="rId1"/>
    </p:custDataLst>
    <p:extLst>
      <p:ext uri="{BB962C8B-B14F-4D97-AF65-F5344CB8AC3E}">
        <p14:creationId xmlns:p14="http://schemas.microsoft.com/office/powerpoint/2010/main" val="784226482"/>
      </p:ext>
    </p:extLst>
  </p:cSld>
  <p:clrMapOvr>
    <a:masterClrMapping/>
  </p:clrMapOvr>
  <mc:AlternateContent xmlns:mc="http://schemas.openxmlformats.org/markup-compatibility/2006">
    <mc:Choice xmlns:p14="http://schemas.microsoft.com/office/powerpoint/2010/main" Requires="p14">
      <p:transition spd="slow" p14:dur="2000" advTm="41670"/>
    </mc:Choice>
    <mc:Fallback>
      <p:transition spd="slow" advTm="416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647742"/>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a:t>
                </a: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647742"/>
                <a:ext cx="6055578" cy="1017411"/>
              </a:xfrm>
              <a:prstGeom prst="rect">
                <a:avLst/>
              </a:prstGeom>
              <a:blipFill>
                <a:blip r:embed="rId3"/>
                <a:stretch>
                  <a:fillRect l="-1883" t="-8537" r="-1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Control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xmlns="">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
        <p:nvSpPr>
          <p:cNvPr id="14" name="TextBox 13">
            <a:extLst>
              <a:ext uri="{FF2B5EF4-FFF2-40B4-BE49-F238E27FC236}">
                <a16:creationId xmlns:a16="http://schemas.microsoft.com/office/drawing/2014/main" id="{C678A613-D775-F044-B336-F08122D48D16}"/>
              </a:ext>
            </a:extLst>
          </p:cNvPr>
          <p:cNvSpPr txBox="1"/>
          <p:nvPr/>
        </p:nvSpPr>
        <p:spPr>
          <a:xfrm>
            <a:off x="11727305" y="6488668"/>
            <a:ext cx="464695"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2085347782"/>
      </p:ext>
    </p:extLst>
  </p:cSld>
  <p:clrMapOvr>
    <a:masterClrMapping/>
  </p:clrMapOvr>
  <mc:AlternateContent xmlns:mc="http://schemas.openxmlformats.org/markup-compatibility/2006">
    <mc:Choice xmlns:p14="http://schemas.microsoft.com/office/powerpoint/2010/main" Requires="p14">
      <p:transition spd="slow" p14:dur="2000" advTm="32614"/>
    </mc:Choice>
    <mc:Fallback>
      <p:transition spd="slow" advTm="3261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492443"/>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a:solidFill>
                          <a:schemeClr val="accent1"/>
                        </a:solidFill>
                        <a:latin typeface="Cambria Math" panose="02040503050406030204" pitchFamily="18" charset="0"/>
                      </a:rPr>
                      <m:t>𝒑</m:t>
                    </m:r>
                  </m:oMath>
                </a14:m>
                <a:r>
                  <a:rPr lang="en-US" sz="2600" dirty="0"/>
                  <a:t> so that all paths w/ common endpoints have </a:t>
                </a:r>
                <a:r>
                  <a:rPr lang="en-US" sz="2600" b="1" dirty="0"/>
                  <a:t>equal</a:t>
                </a:r>
                <a:r>
                  <a:rPr lang="en-US" sz="2600" dirty="0"/>
                  <a:t> regret.</a:t>
                </a:r>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492443"/>
              </a:xfrm>
              <a:prstGeom prst="rect">
                <a:avLst/>
              </a:prstGeom>
              <a:blipFill>
                <a:blip r:embed="rId9"/>
                <a:stretch>
                  <a:fillRect l="-937" t="-10000" b="-27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C37458B-F06A-6B49-A75B-EBB256BE919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316190" y="-117646"/>
            <a:ext cx="1259512" cy="1683166"/>
          </a:xfrm>
          <a:prstGeom prst="rect">
            <a:avLst/>
          </a:prstGeom>
        </p:spPr>
      </p:pic>
      <p:sp>
        <p:nvSpPr>
          <p:cNvPr id="10" name="Rectangle 9">
            <a:extLst>
              <a:ext uri="{FF2B5EF4-FFF2-40B4-BE49-F238E27FC236}">
                <a16:creationId xmlns:a16="http://schemas.microsoft.com/office/drawing/2014/main" id="{D2DA7A8F-AEE1-5246-9D57-E5C4E95FDF36}"/>
              </a:ext>
            </a:extLst>
          </p:cNvPr>
          <p:cNvSpPr/>
          <p:nvPr/>
        </p:nvSpPr>
        <p:spPr>
          <a:xfrm>
            <a:off x="10241693" y="1536357"/>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DFAAC0B-9985-CA4C-8A58-B37745EDC3E0}"/>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572551129"/>
      </p:ext>
    </p:extLst>
  </p:cSld>
  <p:clrMapOvr>
    <a:masterClrMapping/>
  </p:clrMapOvr>
  <mc:AlternateContent xmlns:mc="http://schemas.openxmlformats.org/markup-compatibility/2006">
    <mc:Choice xmlns:p14="http://schemas.microsoft.com/office/powerpoint/2010/main" Requires="p14">
      <p:transition spd="slow" p14:dur="2000" advTm="52441"/>
    </mc:Choice>
    <mc:Fallback>
      <p:transition spd="slow" advTm="524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Designing the algorithm</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117646"/>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536357"/>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6561079-9D1D-1E4D-A9D4-B4D9F5420E57}"/>
                  </a:ext>
                </a:extLst>
              </p:cNvPr>
              <p:cNvSpPr txBox="1"/>
              <p:nvPr/>
            </p:nvSpPr>
            <p:spPr>
              <a:xfrm>
                <a:off x="816243" y="2048291"/>
                <a:ext cx="10833849" cy="1231106"/>
              </a:xfrm>
              <a:prstGeom prst="rect">
                <a:avLst/>
              </a:prstGeom>
              <a:noFill/>
            </p:spPr>
            <p:txBody>
              <a:bodyPr wrap="square" rtlCol="0">
                <a:spAutoFit/>
              </a:bodyPr>
              <a:lstStyle/>
              <a:p>
                <a:r>
                  <a:rPr lang="en-US" sz="2600" b="1" dirty="0"/>
                  <a:t>Key Idea.</a:t>
                </a:r>
                <a:r>
                  <a:rPr lang="en-US" sz="2600" dirty="0"/>
                  <a:t> Design </a:t>
                </a:r>
                <a14:m>
                  <m:oMath xmlns:m="http://schemas.openxmlformats.org/officeDocument/2006/math">
                    <m:r>
                      <a:rPr lang="en-US" sz="2600" b="1" i="1" smtClean="0">
                        <a:solidFill>
                          <a:schemeClr val="accent1"/>
                        </a:solidFill>
                        <a:latin typeface="Cambria Math" panose="02040503050406030204" pitchFamily="18" charset="0"/>
                      </a:rPr>
                      <m:t>𝒑</m:t>
                    </m:r>
                  </m:oMath>
                </a14:m>
                <a:r>
                  <a:rPr lang="en-US" sz="2600" dirty="0"/>
                  <a:t> so that all paths w/ common endpoints have </a:t>
                </a:r>
                <a:r>
                  <a:rPr lang="en-US" sz="2600" b="1" dirty="0"/>
                  <a:t>equal</a:t>
                </a:r>
                <a:r>
                  <a:rPr lang="en-US" sz="2600" dirty="0"/>
                  <a:t> regret.</a:t>
                </a:r>
              </a:p>
              <a:p>
                <a:pPr marL="457200" indent="-457200">
                  <a:buFont typeface="Arial" panose="020B0604020202020204" pitchFamily="34" charset="0"/>
                  <a:buChar char="•"/>
                </a:pPr>
                <a:r>
                  <a:rPr lang="en-US" sz="2400" dirty="0"/>
                  <a:t>Using </a:t>
                </a:r>
                <a:r>
                  <a:rPr lang="en-US" sz="2400" dirty="0" err="1"/>
                  <a:t>stoch</a:t>
                </a:r>
                <a:r>
                  <a:rPr lang="en-US" sz="2400" dirty="0"/>
                  <a:t>. calc. (</a:t>
                </a:r>
                <a:r>
                  <a:rPr lang="en-US" sz="2400" dirty="0" err="1"/>
                  <a:t>It</a:t>
                </a:r>
                <a:r>
                  <a:rPr lang="en-US" sz="2400" dirty="0" err="1">
                    <a:latin typeface="Calibri" panose="020F0502020204030204" pitchFamily="34" charset="0"/>
                    <a:cs typeface="Calibri" panose="020F0502020204030204" pitchFamily="34" charset="0"/>
                  </a:rPr>
                  <a:t>ô’s</a:t>
                </a:r>
                <a:r>
                  <a:rPr lang="en-US" sz="2400" dirty="0">
                    <a:latin typeface="Calibri" panose="020F0502020204030204" pitchFamily="34" charset="0"/>
                    <a:cs typeface="Calibri" panose="020F0502020204030204" pitchFamily="34" charset="0"/>
                  </a:rPr>
                  <a:t> formula), means </a:t>
                </a:r>
                <a14:m>
                  <m:oMath xmlns:m="http://schemas.openxmlformats.org/officeDocument/2006/math">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𝑡</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m:t>
                            </m:r>
                          </m:e>
                          <m:sub>
                            <m:r>
                              <a:rPr lang="en-US" sz="2400" i="1">
                                <a:latin typeface="Cambria Math" panose="02040503050406030204" pitchFamily="18" charset="0"/>
                              </a:rPr>
                              <m:t>𝑥𝑥</m:t>
                            </m:r>
                          </m:sub>
                        </m:sSub>
                      </m:e>
                    </m:d>
                    <m:r>
                      <a:rPr lang="en-US" sz="2400" b="1" i="1" smtClean="0">
                        <a:solidFill>
                          <a:schemeClr val="accent1"/>
                        </a:solidFill>
                        <a:latin typeface="Cambria Math" panose="02040503050406030204" pitchFamily="18" charset="0"/>
                      </a:rPr>
                      <m:t>𝒑</m:t>
                    </m:r>
                    <m:d>
                      <m:dPr>
                        <m:ctrlPr>
                          <a:rPr lang="en-US" sz="2400" b="1" i="1">
                            <a:solidFill>
                              <a:schemeClr val="accent1"/>
                            </a:solidFill>
                            <a:latin typeface="Cambria Math" panose="02040503050406030204" pitchFamily="18" charset="0"/>
                          </a:rPr>
                        </m:ctrlPr>
                      </m:dPr>
                      <m:e>
                        <m:r>
                          <a:rPr lang="en-US" sz="2400" b="1" i="1">
                            <a:solidFill>
                              <a:schemeClr val="accent1"/>
                            </a:solidFill>
                            <a:latin typeface="Cambria Math" panose="02040503050406030204" pitchFamily="18" charset="0"/>
                          </a:rPr>
                          <m:t>𝒕</m:t>
                        </m:r>
                        <m:r>
                          <a:rPr lang="en-US" sz="2400" b="1" i="1">
                            <a:solidFill>
                              <a:schemeClr val="accent1"/>
                            </a:solidFill>
                            <a:latin typeface="Cambria Math" panose="02040503050406030204" pitchFamily="18" charset="0"/>
                          </a:rPr>
                          <m:t>,</m:t>
                        </m:r>
                        <m:r>
                          <a:rPr lang="en-US" sz="2400" b="1" i="1">
                            <a:solidFill>
                              <a:schemeClr val="accent1"/>
                            </a:solidFill>
                            <a:latin typeface="Cambria Math" panose="02040503050406030204" pitchFamily="18" charset="0"/>
                          </a:rPr>
                          <m:t>𝒙</m:t>
                        </m:r>
                      </m:e>
                    </m:d>
                    <m:r>
                      <a:rPr lang="en-US" sz="2400" i="1">
                        <a:latin typeface="Cambria Math" panose="02040503050406030204" pitchFamily="18" charset="0"/>
                      </a:rPr>
                      <m:t>=0</m:t>
                    </m:r>
                  </m:oMath>
                </a14:m>
                <a:endParaRPr lang="en-US" sz="24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PDE can be solved to obtain optimal algorithm.</a:t>
                </a:r>
                <a:endParaRPr lang="en-US" sz="2400" dirty="0"/>
              </a:p>
            </p:txBody>
          </p:sp>
        </mc:Choice>
        <mc:Fallback>
          <p:sp>
            <p:nvSpPr>
              <p:cNvPr id="12" name="TextBox 11">
                <a:extLst>
                  <a:ext uri="{FF2B5EF4-FFF2-40B4-BE49-F238E27FC236}">
                    <a16:creationId xmlns:a16="http://schemas.microsoft.com/office/drawing/2014/main" id="{86561079-9D1D-1E4D-A9D4-B4D9F5420E57}"/>
                  </a:ext>
                </a:extLst>
              </p:cNvPr>
              <p:cNvSpPr txBox="1">
                <a:spLocks noRot="1" noChangeAspect="1" noMove="1" noResize="1" noEditPoints="1" noAdjustHandles="1" noChangeArrowheads="1" noChangeShapeType="1" noTextEdit="1"/>
              </p:cNvSpPr>
              <p:nvPr/>
            </p:nvSpPr>
            <p:spPr>
              <a:xfrm>
                <a:off x="816243" y="2048291"/>
                <a:ext cx="10833849" cy="1231106"/>
              </a:xfrm>
              <a:prstGeom prst="rect">
                <a:avLst/>
              </a:prstGeom>
              <a:blipFill>
                <a:blip r:embed="rId8"/>
                <a:stretch>
                  <a:fillRect l="-937" t="-15306" b="-4285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FC62EBC-1C73-5549-8E6B-E417A092F8D6}"/>
              </a:ext>
            </a:extLst>
          </p:cNvPr>
          <p:cNvSpPr txBox="1"/>
          <p:nvPr/>
        </p:nvSpPr>
        <p:spPr>
          <a:xfrm>
            <a:off x="838200" y="3153178"/>
            <a:ext cx="10833849" cy="492443"/>
          </a:xfrm>
          <a:prstGeom prst="rect">
            <a:avLst/>
          </a:prstGeom>
          <a:noFill/>
        </p:spPr>
        <p:txBody>
          <a:bodyPr wrap="square" rtlCol="0">
            <a:spAutoFit/>
          </a:bodyPr>
          <a:lstStyle/>
          <a:p>
            <a:r>
              <a:rPr lang="en-US" sz="2600" b="1" dirty="0"/>
              <a:t>Miracle.</a:t>
            </a:r>
            <a:r>
              <a:rPr lang="en-US" sz="2600" dirty="0"/>
              <a:t> Arguments can be discretized with no loss.</a:t>
            </a:r>
          </a:p>
        </p:txBody>
      </p:sp>
      <p:sp>
        <p:nvSpPr>
          <p:cNvPr id="14" name="TextBox 13">
            <a:extLst>
              <a:ext uri="{FF2B5EF4-FFF2-40B4-BE49-F238E27FC236}">
                <a16:creationId xmlns:a16="http://schemas.microsoft.com/office/drawing/2014/main" id="{B16C8E10-8790-D541-A3EC-C8765CA22076}"/>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238450393"/>
      </p:ext>
    </p:extLst>
  </p:cSld>
  <p:clrMapOvr>
    <a:masterClrMapping/>
  </p:clrMapOvr>
  <mc:AlternateContent xmlns:mc="http://schemas.openxmlformats.org/markup-compatibility/2006">
    <mc:Choice xmlns:p14="http://schemas.microsoft.com/office/powerpoint/2010/main" Requires="p14">
      <p:transition spd="slow" p14:dur="2000" advTm="68973"/>
    </mc:Choice>
    <mc:Fallback>
      <p:transition spd="slow" advTm="689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7170A68-49FE-EE45-B81C-0AFB3B9D400A}"/>
              </a:ext>
            </a:extLst>
          </p:cNvPr>
          <p:cNvSpPr txBox="1"/>
          <p:nvPr/>
        </p:nvSpPr>
        <p:spPr>
          <a:xfrm>
            <a:off x="11727305" y="6488668"/>
            <a:ext cx="464695" cy="369332"/>
          </a:xfrm>
          <a:prstGeom prst="rect">
            <a:avLst/>
          </a:prstGeom>
          <a:noFill/>
        </p:spPr>
        <p:txBody>
          <a:bodyPr wrap="square" rtlCol="0">
            <a:spAutoFit/>
          </a:bodyPr>
          <a:lstStyle/>
          <a:p>
            <a:r>
              <a:rPr lang="en-US" dirty="0"/>
              <a:t>2</a:t>
            </a:r>
          </a:p>
        </p:txBody>
      </p:sp>
    </p:spTree>
    <p:custDataLst>
      <p:tags r:id="rId1"/>
    </p:custDataLst>
    <p:extLst>
      <p:ext uri="{BB962C8B-B14F-4D97-AF65-F5344CB8AC3E}">
        <p14:creationId xmlns:p14="http://schemas.microsoft.com/office/powerpoint/2010/main" val="1578871728"/>
      </p:ext>
    </p:extLst>
  </p:cSld>
  <p:clrMapOvr>
    <a:masterClrMapping/>
  </p:clrMapOvr>
  <mc:AlternateContent xmlns:mc="http://schemas.openxmlformats.org/markup-compatibility/2006">
    <mc:Choice xmlns:p14="http://schemas.microsoft.com/office/powerpoint/2010/main" Requires="p14">
      <p:transition spd="slow" p14:dur="2000" advTm="53089"/>
    </mc:Choice>
    <mc:Fallback>
      <p:transition spd="slow" advTm="530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8F37CD-BA9D-934F-AE6A-0A552DC982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Python implementation</a:t>
            </a:r>
          </a:p>
        </p:txBody>
      </p:sp>
      <p:pic>
        <p:nvPicPr>
          <p:cNvPr id="6" name="Picture 5">
            <a:extLst>
              <a:ext uri="{FF2B5EF4-FFF2-40B4-BE49-F238E27FC236}">
                <a16:creationId xmlns:a16="http://schemas.microsoft.com/office/drawing/2014/main" id="{2D8E3D5F-43BD-2342-967D-AAC0F5B42A40}"/>
              </a:ext>
            </a:extLst>
          </p:cNvPr>
          <p:cNvPicPr>
            <a:picLocks noChangeAspect="1"/>
          </p:cNvPicPr>
          <p:nvPr/>
        </p:nvPicPr>
        <p:blipFill>
          <a:blip r:embed="rId3"/>
          <a:stretch>
            <a:fillRect/>
          </a:stretch>
        </p:blipFill>
        <p:spPr>
          <a:xfrm>
            <a:off x="1814286" y="3272706"/>
            <a:ext cx="9937321" cy="3432893"/>
          </a:xfrm>
          <a:prstGeom prst="rect">
            <a:avLst/>
          </a:prstGeom>
        </p:spPr>
      </p:pic>
      <p:pic>
        <p:nvPicPr>
          <p:cNvPr id="7" name="Picture 6">
            <a:extLst>
              <a:ext uri="{FF2B5EF4-FFF2-40B4-BE49-F238E27FC236}">
                <a16:creationId xmlns:a16="http://schemas.microsoft.com/office/drawing/2014/main" id="{827C3813-2049-E14E-9C14-E0CBC3EB3899}"/>
              </a:ext>
            </a:extLst>
          </p:cNvPr>
          <p:cNvPicPr>
            <a:picLocks noChangeAspect="1"/>
          </p:cNvPicPr>
          <p:nvPr/>
        </p:nvPicPr>
        <p:blipFill>
          <a:blip r:embed="rId4"/>
          <a:stretch>
            <a:fillRect/>
          </a:stretch>
        </p:blipFill>
        <p:spPr>
          <a:xfrm>
            <a:off x="838200" y="988827"/>
            <a:ext cx="6500774" cy="3147743"/>
          </a:xfrm>
          <a:prstGeom prst="rect">
            <a:avLst/>
          </a:prstGeom>
        </p:spPr>
      </p:pic>
      <p:sp>
        <p:nvSpPr>
          <p:cNvPr id="8" name="Rounded Rectangle 7">
            <a:extLst>
              <a:ext uri="{FF2B5EF4-FFF2-40B4-BE49-F238E27FC236}">
                <a16:creationId xmlns:a16="http://schemas.microsoft.com/office/drawing/2014/main" id="{6CB53E6D-5B9B-AF48-923B-31A0F7B533AD}"/>
              </a:ext>
            </a:extLst>
          </p:cNvPr>
          <p:cNvSpPr/>
          <p:nvPr/>
        </p:nvSpPr>
        <p:spPr>
          <a:xfrm>
            <a:off x="838200" y="3512457"/>
            <a:ext cx="4198257" cy="624113"/>
          </a:xfrm>
          <a:prstGeom prst="roundRect">
            <a:avLst/>
          </a:prstGeom>
          <a:solidFill>
            <a:srgbClr val="FFFF00">
              <a:alpha val="20000"/>
            </a:srgbClr>
          </a:solid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05C7D5-BC37-244F-9768-307E7418C169}"/>
              </a:ext>
            </a:extLst>
          </p:cNvPr>
          <p:cNvSpPr txBox="1"/>
          <p:nvPr/>
        </p:nvSpPr>
        <p:spPr>
          <a:xfrm>
            <a:off x="11727305" y="6488668"/>
            <a:ext cx="464695" cy="369332"/>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246335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616491"/>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pic>
        <p:nvPicPr>
          <p:cNvPr id="4" name="Picture 3">
            <a:extLst>
              <a:ext uri="{FF2B5EF4-FFF2-40B4-BE49-F238E27FC236}">
                <a16:creationId xmlns:a16="http://schemas.microsoft.com/office/drawing/2014/main" id="{CA166150-ADC6-0643-93AB-DABA82525317}"/>
              </a:ext>
            </a:extLst>
          </p:cNvPr>
          <p:cNvPicPr>
            <a:picLocks noChangeAspect="1"/>
          </p:cNvPicPr>
          <p:nvPr/>
        </p:nvPicPr>
        <p:blipFill>
          <a:blip r:embed="rId3"/>
          <a:stretch>
            <a:fillRect/>
          </a:stretch>
        </p:blipFill>
        <p:spPr>
          <a:xfrm>
            <a:off x="2438400" y="2823029"/>
            <a:ext cx="4381500" cy="2961124"/>
          </a:xfrm>
          <a:prstGeom prst="rect">
            <a:avLst/>
          </a:prstGeom>
        </p:spPr>
      </p:pic>
      <p:pic>
        <p:nvPicPr>
          <p:cNvPr id="5" name="Picture 4">
            <a:extLst>
              <a:ext uri="{FF2B5EF4-FFF2-40B4-BE49-F238E27FC236}">
                <a16:creationId xmlns:a16="http://schemas.microsoft.com/office/drawing/2014/main" id="{42DEFAB2-CAA0-BA4E-BBB8-E2F1A6645BE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62339" y="3250979"/>
            <a:ext cx="2040080" cy="2112401"/>
          </a:xfrm>
          <a:prstGeom prst="rect">
            <a:avLst/>
          </a:prstGeom>
        </p:spPr>
      </p:pic>
      <p:sp>
        <p:nvSpPr>
          <p:cNvPr id="6" name="TextBox 5">
            <a:extLst>
              <a:ext uri="{FF2B5EF4-FFF2-40B4-BE49-F238E27FC236}">
                <a16:creationId xmlns:a16="http://schemas.microsoft.com/office/drawing/2014/main" id="{F4606DAD-0848-F348-BB28-1A40122A7123}"/>
              </a:ext>
            </a:extLst>
          </p:cNvPr>
          <p:cNvSpPr txBox="1"/>
          <p:nvPr/>
        </p:nvSpPr>
        <p:spPr>
          <a:xfrm>
            <a:off x="11727305" y="6488668"/>
            <a:ext cx="464695" cy="369332"/>
          </a:xfrm>
          <a:prstGeom prst="rect">
            <a:avLst/>
          </a:prstGeom>
          <a:noFill/>
        </p:spPr>
        <p:txBody>
          <a:bodyPr wrap="square" rtlCol="0">
            <a:spAutoFit/>
          </a:bodyPr>
          <a:lstStyle/>
          <a:p>
            <a:r>
              <a:rPr lang="en-US" dirty="0"/>
              <a:t>13</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mc:Choice xmlns:p14="http://schemas.microsoft.com/office/powerpoint/2010/main" Requires="p14">
      <p:transition spd="slow" p14:dur="2000" advTm="30612"/>
    </mc:Choice>
    <mc:Fallback>
      <p:transition spd="slow" advTm="3061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83C839D-A78D-394C-9B28-415009A28776}"/>
              </a:ext>
            </a:extLst>
          </p:cNvPr>
          <p:cNvSpPr txBox="1"/>
          <p:nvPr/>
        </p:nvSpPr>
        <p:spPr>
          <a:xfrm>
            <a:off x="11727305" y="6488668"/>
            <a:ext cx="464695"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1444980654"/>
      </p:ext>
    </p:extLst>
  </p:cSld>
  <p:clrMapOvr>
    <a:masterClrMapping/>
  </p:clrMapOvr>
  <mc:AlternateContent xmlns:mc="http://schemas.openxmlformats.org/markup-compatibility/2006">
    <mc:Choice xmlns:p14="http://schemas.microsoft.com/office/powerpoint/2010/main" Requires="p14">
      <p:transition spd="slow" p14:dur="2000" advTm="24580"/>
    </mc:Choice>
    <mc:Fallback>
      <p:transition spd="slow" advTm="2458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AE17343-372D-1A4C-938A-5C6C9AB6C123}"/>
              </a:ext>
            </a:extLst>
          </p:cNvPr>
          <p:cNvSpPr txBox="1"/>
          <p:nvPr/>
        </p:nvSpPr>
        <p:spPr>
          <a:xfrm>
            <a:off x="11727305" y="6488668"/>
            <a:ext cx="464695" cy="369332"/>
          </a:xfrm>
          <a:prstGeom prst="rect">
            <a:avLst/>
          </a:prstGeom>
          <a:noFill/>
        </p:spPr>
        <p:txBody>
          <a:bodyPr wrap="square" rtlCol="0">
            <a:spAutoFit/>
          </a:bodyPr>
          <a:lstStyle/>
          <a:p>
            <a:r>
              <a:rPr lang="en-US" dirty="0"/>
              <a:t>14</a:t>
            </a:r>
          </a:p>
        </p:txBody>
      </p:sp>
    </p:spTree>
    <p:extLst>
      <p:ext uri="{BB962C8B-B14F-4D97-AF65-F5344CB8AC3E}">
        <p14:creationId xmlns:p14="http://schemas.microsoft.com/office/powerpoint/2010/main" val="1548758938"/>
      </p:ext>
    </p:extLst>
  </p:cSld>
  <p:clrMapOvr>
    <a:masterClrMapping/>
  </p:clrMapOvr>
  <mc:AlternateContent xmlns:mc="http://schemas.openxmlformats.org/markup-compatibility/2006">
    <mc:Choice xmlns:p14="http://schemas.microsoft.com/office/powerpoint/2010/main" Requires="p14">
      <p:transition spd="slow" p14:dur="2000" advTm="58158"/>
    </mc:Choice>
    <mc:Fallback>
      <p:transition spd="slow" advTm="5815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
        <p:nvSpPr>
          <p:cNvPr id="5" name="TextBox 4">
            <a:extLst>
              <a:ext uri="{FF2B5EF4-FFF2-40B4-BE49-F238E27FC236}">
                <a16:creationId xmlns:a16="http://schemas.microsoft.com/office/drawing/2014/main" id="{F8CCF7D4-804B-5142-85CC-1D023E5BB466}"/>
              </a:ext>
            </a:extLst>
          </p:cNvPr>
          <p:cNvSpPr txBox="1"/>
          <p:nvPr/>
        </p:nvSpPr>
        <p:spPr>
          <a:xfrm>
            <a:off x="11727305" y="6488668"/>
            <a:ext cx="464695" cy="369332"/>
          </a:xfrm>
          <a:prstGeom prst="rect">
            <a:avLst/>
          </a:prstGeom>
          <a:noFill/>
        </p:spPr>
        <p:txBody>
          <a:bodyPr wrap="square" rtlCol="0">
            <a:spAutoFit/>
          </a:bodyPr>
          <a:lstStyle/>
          <a:p>
            <a:r>
              <a:rPr lang="en-US" dirty="0"/>
              <a:t>15</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mc:Choice xmlns:p14="http://schemas.microsoft.com/office/powerpoint/2010/main" Requires="p14">
      <p:transition spd="slow" p14:dur="2000" advTm="44156"/>
    </mc:Choice>
    <mc:Fallback>
      <p:transition spd="slow" advTm="4415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
        <p:nvSpPr>
          <p:cNvPr id="8" name="TextBox 7">
            <a:extLst>
              <a:ext uri="{FF2B5EF4-FFF2-40B4-BE49-F238E27FC236}">
                <a16:creationId xmlns:a16="http://schemas.microsoft.com/office/drawing/2014/main" id="{46024C31-7668-D44E-8417-7AA715C7EDC6}"/>
              </a:ext>
            </a:extLst>
          </p:cNvPr>
          <p:cNvSpPr txBox="1"/>
          <p:nvPr/>
        </p:nvSpPr>
        <p:spPr>
          <a:xfrm>
            <a:off x="11727305" y="6488668"/>
            <a:ext cx="464695" cy="369332"/>
          </a:xfrm>
          <a:prstGeom prst="rect">
            <a:avLst/>
          </a:prstGeom>
          <a:noFill/>
        </p:spPr>
        <p:txBody>
          <a:bodyPr wrap="square" rtlCol="0">
            <a:spAutoFit/>
          </a:bodyPr>
          <a:lstStyle/>
          <a:p>
            <a:r>
              <a:rPr lang="en-US" dirty="0"/>
              <a:t>15</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mc:Choice xmlns:p14="http://schemas.microsoft.com/office/powerpoint/2010/main" Requires="p14">
      <p:transition spd="slow" p14:dur="2000" advTm="25692"/>
    </mc:Choice>
    <mc:Fallback>
      <p:transition spd="slow" advTm="256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4" name="TextBox 3">
            <a:extLst>
              <a:ext uri="{FF2B5EF4-FFF2-40B4-BE49-F238E27FC236}">
                <a16:creationId xmlns:a16="http://schemas.microsoft.com/office/drawing/2014/main" id="{2429AC84-4566-CB4C-8046-92F445645041}"/>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mc:Choice xmlns:p14="http://schemas.microsoft.com/office/powerpoint/2010/main" Requires="p14">
      <p:transition spd="slow" p14:dur="2000" advTm="41389"/>
    </mc:Choice>
    <mc:Fallback>
      <p:transition spd="slow" advTm="413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4" name="TextBox 3">
            <a:extLst>
              <a:ext uri="{FF2B5EF4-FFF2-40B4-BE49-F238E27FC236}">
                <a16:creationId xmlns:a16="http://schemas.microsoft.com/office/drawing/2014/main" id="{FC0CB780-DF44-8449-A74B-D1EE79D92F18}"/>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mc:Choice xmlns:p14="http://schemas.microsoft.com/office/powerpoint/2010/main" Requires="p14">
      <p:transition spd="slow" p14:dur="2000" advTm="39833"/>
    </mc:Choice>
    <mc:Fallback>
      <p:transition spd="slow" advTm="398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
        <p:nvSpPr>
          <p:cNvPr id="5" name="TextBox 4">
            <a:extLst>
              <a:ext uri="{FF2B5EF4-FFF2-40B4-BE49-F238E27FC236}">
                <a16:creationId xmlns:a16="http://schemas.microsoft.com/office/drawing/2014/main" id="{83CAB623-95C7-764C-AF33-493B3FE1F8B4}"/>
              </a:ext>
            </a:extLst>
          </p:cNvPr>
          <p:cNvSpPr txBox="1"/>
          <p:nvPr/>
        </p:nvSpPr>
        <p:spPr>
          <a:xfrm>
            <a:off x="11727305" y="6488668"/>
            <a:ext cx="464695"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mc:Choice xmlns:p14="http://schemas.microsoft.com/office/powerpoint/2010/main" Requires="p14">
      <p:transition spd="slow" p14:dur="2000" advTm="17791"/>
    </mc:Choice>
    <mc:Fallback>
      <p:transition spd="slow" advTm="1779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87642ED-2648-F94B-B382-564DA661D158}"/>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mc:Choice xmlns:p14="http://schemas.microsoft.com/office/powerpoint/2010/main" Requires="p14">
      <p:transition spd="slow" p14:dur="2000" advTm="12628"/>
    </mc:Choice>
    <mc:Fallback>
      <p:transition spd="slow" advTm="126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fontScale="92500"/>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algorithms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
        <p:nvSpPr>
          <p:cNvPr id="11" name="TextBox 10">
            <a:extLst>
              <a:ext uri="{FF2B5EF4-FFF2-40B4-BE49-F238E27FC236}">
                <a16:creationId xmlns:a16="http://schemas.microsoft.com/office/drawing/2014/main" id="{67170A68-49FE-EE45-B81C-0AFB3B9D400A}"/>
              </a:ext>
            </a:extLst>
          </p:cNvPr>
          <p:cNvSpPr txBox="1"/>
          <p:nvPr/>
        </p:nvSpPr>
        <p:spPr>
          <a:xfrm>
            <a:off x="11727305" y="6488668"/>
            <a:ext cx="464695" cy="369332"/>
          </a:xfrm>
          <a:prstGeom prst="rect">
            <a:avLst/>
          </a:prstGeom>
          <a:noFill/>
        </p:spPr>
        <p:txBody>
          <a:bodyPr wrap="square" rtlCol="0">
            <a:spAutoFit/>
          </a:bodyPr>
          <a:lstStyle/>
          <a:p>
            <a:r>
              <a:rPr lang="en-US" dirty="0"/>
              <a:t>2</a:t>
            </a:r>
          </a:p>
        </p:txBody>
      </p:sp>
    </p:spTree>
    <p:custDataLst>
      <p:tags r:id="rId1"/>
    </p:custDataLst>
    <p:extLst>
      <p:ext uri="{BB962C8B-B14F-4D97-AF65-F5344CB8AC3E}">
        <p14:creationId xmlns:p14="http://schemas.microsoft.com/office/powerpoint/2010/main" val="1280112124"/>
      </p:ext>
    </p:extLst>
  </p:cSld>
  <p:clrMapOvr>
    <a:masterClrMapping/>
  </p:clrMapOvr>
  <mc:AlternateContent xmlns:mc="http://schemas.openxmlformats.org/markup-compatibility/2006">
    <mc:Choice xmlns:p14="http://schemas.microsoft.com/office/powerpoint/2010/main" Requires="p14">
      <p:transition spd="slow" p14:dur="2000" advTm="53089"/>
    </mc:Choice>
    <mc:Fallback>
      <p:transition spd="slow" advTm="5308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AA09CF2-6921-2A46-B2C3-21DC4D08F5E3}"/>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mc:Choice xmlns:p14="http://schemas.microsoft.com/office/powerpoint/2010/main" Requires="p14">
      <p:transition spd="slow" p14:dur="2000" advTm="11677"/>
    </mc:Choice>
    <mc:Fallback>
      <p:transition spd="slow" advTm="1167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B4D171E-AF5D-C146-A53E-A069CD75C737}"/>
              </a:ext>
            </a:extLst>
          </p:cNvPr>
          <p:cNvSpPr txBox="1"/>
          <p:nvPr/>
        </p:nvSpPr>
        <p:spPr>
          <a:xfrm>
            <a:off x="11727305" y="6488668"/>
            <a:ext cx="464695" cy="369332"/>
          </a:xfrm>
          <a:prstGeom prst="rect">
            <a:avLst/>
          </a:prstGeom>
          <a:noFill/>
        </p:spPr>
        <p:txBody>
          <a:bodyPr wrap="square" rtlCol="0">
            <a:spAutoFit/>
          </a:bodyPr>
          <a:lstStyle/>
          <a:p>
            <a:r>
              <a:rPr lang="en-US" dirty="0"/>
              <a:t>17</a:t>
            </a:r>
          </a:p>
        </p:txBody>
      </p:sp>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mc:Choice xmlns:p14="http://schemas.microsoft.com/office/powerpoint/2010/main" Requires="p14">
      <p:transition spd="slow" p14:dur="2000" advTm="32045"/>
    </mc:Choice>
    <mc:Fallback>
      <p:transition spd="slow" advTm="3204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
        <p:nvSpPr>
          <p:cNvPr id="27" name="TextBox 26">
            <a:extLst>
              <a:ext uri="{FF2B5EF4-FFF2-40B4-BE49-F238E27FC236}">
                <a16:creationId xmlns:a16="http://schemas.microsoft.com/office/drawing/2014/main" id="{DB765E1C-03ED-914E-9DA0-9BB20C34CAA8}"/>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mc:Choice xmlns:p14="http://schemas.microsoft.com/office/powerpoint/2010/main" Requires="p14">
      <p:transition spd="slow" p14:dur="2000" advTm="73117"/>
    </mc:Choice>
    <mc:Fallback>
      <p:transition spd="slow" advTm="73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
        <p:nvSpPr>
          <p:cNvPr id="30" name="TextBox 29">
            <a:extLst>
              <a:ext uri="{FF2B5EF4-FFF2-40B4-BE49-F238E27FC236}">
                <a16:creationId xmlns:a16="http://schemas.microsoft.com/office/drawing/2014/main" id="{09B48600-B2EB-6249-8FD3-5EBA3AAC96E9}"/>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mc:Choice xmlns:p14="http://schemas.microsoft.com/office/powerpoint/2010/main" Requires="p14">
      <p:transition spd="slow" p14:dur="2000" advTm="47153"/>
    </mc:Choice>
    <mc:Fallback>
      <p:transition spd="slow" advTm="47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C9457CD-BE08-0648-8DB9-185EBA597369}"/>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4057472104"/>
      </p:ext>
    </p:extLst>
  </p:cSld>
  <p:clrMapOvr>
    <a:masterClrMapping/>
  </p:clrMapOvr>
  <mc:AlternateContent xmlns:mc="http://schemas.openxmlformats.org/markup-compatibility/2006">
    <mc:Choice xmlns:p14="http://schemas.microsoft.com/office/powerpoint/2010/main" Requires="p14">
      <p:transition spd="slow" p14:dur="2000" advTm="52073"/>
    </mc:Choice>
    <mc:Fallback>
      <p:transition spd="slow" advTm="5207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8" name="TextBox 7">
            <a:extLst>
              <a:ext uri="{FF2B5EF4-FFF2-40B4-BE49-F238E27FC236}">
                <a16:creationId xmlns:a16="http://schemas.microsoft.com/office/drawing/2014/main" id="{D44B94EF-A820-7746-92EA-C763F11CB26D}"/>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mc:Choice xmlns:p14="http://schemas.microsoft.com/office/powerpoint/2010/main" Requires="p14">
      <p:transition spd="slow" p14:dur="2000" advTm="26772"/>
    </mc:Choice>
    <mc:Fallback>
      <p:transition spd="slow" advTm="2677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28" name="TextBox 27">
            <a:extLst>
              <a:ext uri="{FF2B5EF4-FFF2-40B4-BE49-F238E27FC236}">
                <a16:creationId xmlns:a16="http://schemas.microsoft.com/office/drawing/2014/main" id="{3F25521A-4E38-E041-AA20-60A62882FC43}"/>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mc:Choice xmlns:p14="http://schemas.microsoft.com/office/powerpoint/2010/main" Requires="p14">
      <p:transition spd="slow" p14:dur="2000" advTm="7857"/>
    </mc:Choice>
    <mc:Fallback>
      <p:transition spd="slow" advTm="785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53" name="TextBox 52">
            <a:extLst>
              <a:ext uri="{FF2B5EF4-FFF2-40B4-BE49-F238E27FC236}">
                <a16:creationId xmlns:a16="http://schemas.microsoft.com/office/drawing/2014/main" id="{38660F8F-CF1E-3746-97DA-B5A18AC4813A}"/>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mc:Choice xmlns:p14="http://schemas.microsoft.com/office/powerpoint/2010/main" Requires="p14">
      <p:transition spd="slow" p14:dur="2000" advTm="29076"/>
    </mc:Choice>
    <mc:Fallback>
      <p:transition spd="slow" advTm="2907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
        <p:nvSpPr>
          <p:cNvPr id="43" name="TextBox 42">
            <a:extLst>
              <a:ext uri="{FF2B5EF4-FFF2-40B4-BE49-F238E27FC236}">
                <a16:creationId xmlns:a16="http://schemas.microsoft.com/office/drawing/2014/main" id="{38A893B1-818F-AC43-AC41-0D0CAE92D7F0}"/>
              </a:ext>
            </a:extLst>
          </p:cNvPr>
          <p:cNvSpPr txBox="1"/>
          <p:nvPr/>
        </p:nvSpPr>
        <p:spPr>
          <a:xfrm>
            <a:off x="11727305" y="6488668"/>
            <a:ext cx="464695" cy="369332"/>
          </a:xfrm>
          <a:prstGeom prst="rect">
            <a:avLst/>
          </a:prstGeom>
          <a:noFill/>
        </p:spPr>
        <p:txBody>
          <a:bodyPr wrap="square" rtlCol="0">
            <a:spAutoFit/>
          </a:bodyPr>
          <a:lstStyle/>
          <a:p>
            <a:r>
              <a:rPr lang="en-US" dirty="0"/>
              <a:t>20</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mc:Choice xmlns:p14="http://schemas.microsoft.com/office/powerpoint/2010/main" Requires="p14">
      <p:transition spd="slow" p14:dur="2000" advTm="14956"/>
    </mc:Choice>
    <mc:Fallback>
      <p:transition spd="slow" advTm="1495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1F99CC8-3AB5-8945-ACED-9ABC7F8C7F5C}"/>
              </a:ext>
            </a:extLst>
          </p:cNvPr>
          <p:cNvSpPr txBox="1"/>
          <p:nvPr/>
        </p:nvSpPr>
        <p:spPr>
          <a:xfrm>
            <a:off x="11727305" y="6488668"/>
            <a:ext cx="464695" cy="369332"/>
          </a:xfrm>
          <a:prstGeom prst="rect">
            <a:avLst/>
          </a:prstGeom>
          <a:noFill/>
        </p:spPr>
        <p:txBody>
          <a:bodyPr wrap="square" rtlCol="0">
            <a:spAutoFit/>
          </a:bodyPr>
          <a:lstStyle/>
          <a:p>
            <a:r>
              <a:rPr lang="en-US" dirty="0"/>
              <a:t>21</a:t>
            </a:r>
          </a:p>
        </p:txBody>
      </p:sp>
    </p:spTree>
    <p:extLst>
      <p:ext uri="{BB962C8B-B14F-4D97-AF65-F5344CB8AC3E}">
        <p14:creationId xmlns:p14="http://schemas.microsoft.com/office/powerpoint/2010/main" val="2978055786"/>
      </p:ext>
    </p:extLst>
  </p:cSld>
  <p:clrMapOvr>
    <a:masterClrMapping/>
  </p:clrMapOvr>
  <mc:AlternateContent xmlns:mc="http://schemas.openxmlformats.org/markup-compatibility/2006">
    <mc:Choice xmlns:p14="http://schemas.microsoft.com/office/powerpoint/2010/main" Requires="p14">
      <p:transition spd="slow" p14:dur="2000" advTm="29029"/>
    </mc:Choice>
    <mc:Fallback>
      <p:transition spd="slow" advTm="2902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798286"/>
            <a:ext cx="10687050" cy="1618343"/>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pic>
        <p:nvPicPr>
          <p:cNvPr id="4" name="Picture 3">
            <a:extLst>
              <a:ext uri="{FF2B5EF4-FFF2-40B4-BE49-F238E27FC236}">
                <a16:creationId xmlns:a16="http://schemas.microsoft.com/office/drawing/2014/main" id="{B4506EAA-1109-ED45-8CED-50B06502F7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93370" y="2908124"/>
            <a:ext cx="2292597" cy="2316047"/>
          </a:xfrm>
          <a:prstGeom prst="rect">
            <a:avLst/>
          </a:prstGeom>
        </p:spPr>
      </p:pic>
      <p:pic>
        <p:nvPicPr>
          <p:cNvPr id="5" name="Picture 4">
            <a:extLst>
              <a:ext uri="{FF2B5EF4-FFF2-40B4-BE49-F238E27FC236}">
                <a16:creationId xmlns:a16="http://schemas.microsoft.com/office/drawing/2014/main" id="{CEB2B74F-1AE2-2646-A200-4CA62AD50B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33258" y="2908123"/>
            <a:ext cx="2052856" cy="2316047"/>
          </a:xfrm>
          <a:prstGeom prst="rect">
            <a:avLst/>
          </a:prstGeom>
        </p:spPr>
      </p:pic>
      <p:pic>
        <p:nvPicPr>
          <p:cNvPr id="6" name="Picture 5">
            <a:extLst>
              <a:ext uri="{FF2B5EF4-FFF2-40B4-BE49-F238E27FC236}">
                <a16:creationId xmlns:a16="http://schemas.microsoft.com/office/drawing/2014/main" id="{D6436B3F-F90E-BD4D-BFD3-8B8DEB2100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2434" y="2908123"/>
            <a:ext cx="2166995" cy="2316047"/>
          </a:xfrm>
          <a:prstGeom prst="rect">
            <a:avLst/>
          </a:prstGeom>
        </p:spPr>
      </p:pic>
      <p:sp>
        <p:nvSpPr>
          <p:cNvPr id="7" name="TextBox 6">
            <a:extLst>
              <a:ext uri="{FF2B5EF4-FFF2-40B4-BE49-F238E27FC236}">
                <a16:creationId xmlns:a16="http://schemas.microsoft.com/office/drawing/2014/main" id="{54CF6742-1E29-0946-B11B-5E49DADFD811}"/>
              </a:ext>
            </a:extLst>
          </p:cNvPr>
          <p:cNvSpPr txBox="1"/>
          <p:nvPr/>
        </p:nvSpPr>
        <p:spPr>
          <a:xfrm>
            <a:off x="11727305" y="6488668"/>
            <a:ext cx="464695"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mc:Choice xmlns:p14="http://schemas.microsoft.com/office/powerpoint/2010/main" Requires="p14">
      <p:transition spd="slow" p14:dur="2000" advTm="13279"/>
    </mc:Choice>
    <mc:Fallback>
      <p:transition spd="slow" advTm="1327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
        <p:nvSpPr>
          <p:cNvPr id="23" name="TextBox 22">
            <a:extLst>
              <a:ext uri="{FF2B5EF4-FFF2-40B4-BE49-F238E27FC236}">
                <a16:creationId xmlns:a16="http://schemas.microsoft.com/office/drawing/2014/main" id="{4A4B7CA9-6C49-D54B-850D-6DCE8DA9B3F9}"/>
              </a:ext>
            </a:extLst>
          </p:cNvPr>
          <p:cNvSpPr txBox="1"/>
          <p:nvPr/>
        </p:nvSpPr>
        <p:spPr>
          <a:xfrm>
            <a:off x="11727305" y="6488668"/>
            <a:ext cx="464695" cy="369332"/>
          </a:xfrm>
          <a:prstGeom prst="rect">
            <a:avLst/>
          </a:prstGeom>
          <a:noFill/>
        </p:spPr>
        <p:txBody>
          <a:bodyPr wrap="square" rtlCol="0">
            <a:spAutoFit/>
          </a:bodyPr>
          <a:lstStyle/>
          <a:p>
            <a:r>
              <a:rPr lang="en-US" dirty="0"/>
              <a:t>22</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mc:Choice xmlns:p14="http://schemas.microsoft.com/office/powerpoint/2010/main" Requires="p14">
      <p:transition spd="slow" p14:dur="2000" advTm="80613"/>
    </mc:Choice>
    <mc:Fallback>
      <p:transition spd="slow" advTm="806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mc:Choice>
        <mc:Fallback>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BFCE8209-05C6-8644-B201-5DF69D4DECC0}"/>
              </a:ext>
            </a:extLst>
          </p:cNvPr>
          <p:cNvSpPr/>
          <p:nvPr/>
        </p:nvSpPr>
        <p:spPr>
          <a:xfrm>
            <a:off x="663387" y="4924297"/>
            <a:ext cx="11008659" cy="1190261"/>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66353C5-223F-C844-84D4-29C3A3246898}"/>
              </a:ext>
            </a:extLst>
          </p:cNvPr>
          <p:cNvSpPr txBox="1"/>
          <p:nvPr/>
        </p:nvSpPr>
        <p:spPr>
          <a:xfrm>
            <a:off x="838199" y="4662687"/>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8D67E2D-0E5A-6B4A-B627-A1DCB7D0E257}"/>
                  </a:ext>
                </a:extLst>
              </p:cNvPr>
              <p:cNvSpPr/>
              <p:nvPr/>
            </p:nvSpPr>
            <p:spPr>
              <a:xfrm>
                <a:off x="838198" y="5008874"/>
                <a:ext cx="10833847" cy="1469185"/>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Any algorithm for mixture of </a:t>
                </a:r>
                <a14:m>
                  <m:oMath xmlns:m="http://schemas.openxmlformats.org/officeDocument/2006/math">
                    <m:r>
                      <a:rPr lang="en-US" sz="2800" i="1">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with success probability 0.5001 requires </a:t>
                </a:r>
                <a14:m>
                  <m:oMath xmlns:m="http://schemas.openxmlformats.org/officeDocument/2006/math">
                    <m:acc>
                      <m:accPr>
                        <m:chr m:val="̃"/>
                        <m:ctrlPr>
                          <a:rPr lang="en-US" sz="2800" i="1">
                            <a:latin typeface="Cambria Math" panose="02040503050406030204" pitchFamily="18" charset="0"/>
                            <a:ea typeface="Palatino" charset="0"/>
                            <a:cs typeface="Palatino" charset="0"/>
                          </a:rPr>
                        </m:ctrlPr>
                      </m:accPr>
                      <m:e>
                        <m:r>
                          <m:rPr>
                            <m:sty m:val="p"/>
                          </m:rPr>
                          <a:rPr lang="en-US" sz="2800" b="0" i="0" smtClean="0">
                            <a:latin typeface="Cambria Math" panose="02040503050406030204" pitchFamily="18" charset="0"/>
                            <a:ea typeface="Palatino" charset="0"/>
                            <a:cs typeface="Palatino" charset="0"/>
                          </a:rPr>
                          <m:t>Ω</m:t>
                        </m:r>
                      </m:e>
                    </m:acc>
                    <m:d>
                      <m:dPr>
                        <m:ctrlPr>
                          <a:rPr lang="en-US" sz="2800" i="1" dirty="0">
                            <a:latin typeface="Cambria Math" panose="02040503050406030204" pitchFamily="18" charset="0"/>
                            <a:ea typeface="Palatino" charset="0"/>
                            <a:cs typeface="Palatino" charset="0"/>
                          </a:rPr>
                        </m:ctrlPr>
                      </m:dPr>
                      <m:e>
                        <m:f>
                          <m:fPr>
                            <m:type m:val="skw"/>
                            <m:ctrlPr>
                              <a:rPr lang="en-US" sz="2800" i="1" dirty="0" smtClean="0">
                                <a:latin typeface="Cambria Math" panose="02040503050406030204" pitchFamily="18" charset="0"/>
                                <a:ea typeface="Palatino" charset="0"/>
                                <a:cs typeface="Palatino" charset="0"/>
                              </a:rPr>
                            </m:ctrlPr>
                          </m:fPr>
                          <m:num>
                            <m:r>
                              <a:rPr lang="en-US" sz="2800" i="1" dirty="0">
                                <a:latin typeface="Cambria Math" panose="02040503050406030204" pitchFamily="18" charset="0"/>
                                <a:ea typeface="Palatino" charset="0"/>
                                <a:cs typeface="Palatino" charset="0"/>
                              </a:rPr>
                              <m:t>𝑘</m:t>
                            </m:r>
                            <m:sSup>
                              <m:sSupPr>
                                <m:ctrlPr>
                                  <a:rPr lang="en-US" sz="2800" i="1" dirty="0">
                                    <a:latin typeface="Cambria Math" panose="02040503050406030204" pitchFamily="18" charset="0"/>
                                    <a:ea typeface="Palatino" charset="0"/>
                                    <a:cs typeface="Palatino" charset="0"/>
                                  </a:rPr>
                                </m:ctrlPr>
                              </m:sSupPr>
                              <m:e>
                                <m:r>
                                  <a:rPr lang="en-US" sz="2800" i="1" dirty="0">
                                    <a:latin typeface="Cambria Math" panose="02040503050406030204" pitchFamily="18" charset="0"/>
                                    <a:ea typeface="Palatino" charset="0"/>
                                    <a:cs typeface="Palatino" charset="0"/>
                                  </a:rPr>
                                  <m:t>𝑑</m:t>
                                </m:r>
                              </m:e>
                              <m:sup>
                                <m:r>
                                  <a:rPr lang="en-US" sz="2800" i="1" dirty="0">
                                    <a:latin typeface="Cambria Math" panose="02040503050406030204" pitchFamily="18" charset="0"/>
                                    <a:ea typeface="Palatino" charset="0"/>
                                    <a:cs typeface="Palatino" charset="0"/>
                                  </a:rPr>
                                  <m:t>2</m:t>
                                </m:r>
                              </m:sup>
                            </m:sSup>
                          </m:num>
                          <m:den>
                            <m:sSup>
                              <m:sSupPr>
                                <m:ctrlPr>
                                  <a:rPr lang="en-US" sz="2800" i="1" dirty="0">
                                    <a:latin typeface="Cambria Math" panose="02040503050406030204" pitchFamily="18" charset="0"/>
                                    <a:ea typeface="Palatino" charset="0"/>
                                    <a:cs typeface="Palatino" charset="0"/>
                                  </a:rPr>
                                </m:ctrlPr>
                              </m:sSupPr>
                              <m:e>
                                <m:r>
                                  <a:rPr lang="en-US" sz="2800" i="1" dirty="0">
                                    <a:latin typeface="Cambria Math" charset="0"/>
                                    <a:ea typeface="Palatino" charset="0"/>
                                    <a:cs typeface="Palatino" charset="0"/>
                                  </a:rPr>
                                  <m:t>𝜖</m:t>
                                </m:r>
                              </m:e>
                              <m:sup>
                                <m:r>
                                  <a:rPr lang="en-US" sz="2800" i="1" dirty="0">
                                    <a:latin typeface="Cambria Math" charset="0"/>
                                    <a:ea typeface="Palatino" charset="0"/>
                                    <a:cs typeface="Palatino" charset="0"/>
                                  </a:rPr>
                                  <m:t>2</m:t>
                                </m:r>
                              </m:sup>
                            </m:sSup>
                          </m:den>
                        </m:f>
                      </m:e>
                    </m:d>
                  </m:oMath>
                </a14:m>
                <a:r>
                  <a:rPr lang="en-US" sz="2800" dirty="0">
                    <a:latin typeface="Calibri" panose="020F0502020204030204" pitchFamily="34" charset="0"/>
                    <a:ea typeface="Palatino" charset="0"/>
                    <a:cs typeface="Calibri" panose="020F0502020204030204" pitchFamily="34" charset="0"/>
                  </a:rPr>
                  <a:t> samples.</a:t>
                </a:r>
              </a:p>
              <a:p>
                <a:endParaRPr lang="en-US" sz="2800" dirty="0">
                  <a:latin typeface="Calibri" panose="020F0502020204030204" pitchFamily="34" charset="0"/>
                  <a:ea typeface="Palatino" charset="0"/>
                  <a:cs typeface="Calibri" panose="020F0502020204030204" pitchFamily="34" charset="0"/>
                </a:endParaRPr>
              </a:p>
            </p:txBody>
          </p:sp>
        </mc:Choice>
        <mc:Fallback>
          <p:sp>
            <p:nvSpPr>
              <p:cNvPr id="15" name="Rectangle 14">
                <a:extLst>
                  <a:ext uri="{FF2B5EF4-FFF2-40B4-BE49-F238E27FC236}">
                    <a16:creationId xmlns:a16="http://schemas.microsoft.com/office/drawing/2014/main" id="{08D67E2D-0E5A-6B4A-B627-A1DCB7D0E257}"/>
                  </a:ext>
                </a:extLst>
              </p:cNvPr>
              <p:cNvSpPr>
                <a:spLocks noRot="1" noChangeAspect="1" noMove="1" noResize="1" noEditPoints="1" noAdjustHandles="1" noChangeArrowheads="1" noChangeShapeType="1" noTextEdit="1"/>
              </p:cNvSpPr>
              <p:nvPr/>
            </p:nvSpPr>
            <p:spPr>
              <a:xfrm>
                <a:off x="838198" y="5008874"/>
                <a:ext cx="10833847" cy="1469185"/>
              </a:xfrm>
              <a:prstGeom prst="rect">
                <a:avLst/>
              </a:prstGeom>
              <a:blipFill>
                <a:blip r:embed="rId6"/>
                <a:stretch>
                  <a:fillRect l="-1054" t="-30769" r="-585" b="-6068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9C1B345-8E48-F64A-A275-2B10CEA9A305}"/>
              </a:ext>
            </a:extLst>
          </p:cNvPr>
          <p:cNvSpPr txBox="1"/>
          <p:nvPr/>
        </p:nvSpPr>
        <p:spPr>
          <a:xfrm>
            <a:off x="11727305" y="6488668"/>
            <a:ext cx="464695" cy="369332"/>
          </a:xfrm>
          <a:prstGeom prst="rect">
            <a:avLst/>
          </a:prstGeom>
          <a:noFill/>
        </p:spPr>
        <p:txBody>
          <a:bodyPr wrap="square" rtlCol="0">
            <a:spAutoFit/>
          </a:bodyPr>
          <a:lstStyle/>
          <a:p>
            <a:r>
              <a:rPr lang="en-US" dirty="0"/>
              <a:t>23</a:t>
            </a:r>
          </a:p>
        </p:txBody>
      </p:sp>
    </p:spTree>
    <p:extLst>
      <p:ext uri="{BB962C8B-B14F-4D97-AF65-F5344CB8AC3E}">
        <p14:creationId xmlns:p14="http://schemas.microsoft.com/office/powerpoint/2010/main" val="3138715260"/>
      </p:ext>
    </p:extLst>
  </p:cSld>
  <p:clrMapOvr>
    <a:masterClrMapping/>
  </p:clrMapOvr>
  <mc:AlternateContent xmlns:mc="http://schemas.openxmlformats.org/markup-compatibility/2006">
    <mc:Choice xmlns:p14="http://schemas.microsoft.com/office/powerpoint/2010/main" Requires="p14">
      <p:transition spd="slow" p14:dur="2000" advTm="16035"/>
    </mc:Choice>
    <mc:Fallback>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
        <p:nvSpPr>
          <p:cNvPr id="4" name="TextBox 3">
            <a:extLst>
              <a:ext uri="{FF2B5EF4-FFF2-40B4-BE49-F238E27FC236}">
                <a16:creationId xmlns:a16="http://schemas.microsoft.com/office/drawing/2014/main" id="{D898FBEE-7854-BB4E-9FC7-C0ADCDD7B988}"/>
              </a:ext>
            </a:extLst>
          </p:cNvPr>
          <p:cNvSpPr txBox="1"/>
          <p:nvPr/>
        </p:nvSpPr>
        <p:spPr>
          <a:xfrm>
            <a:off x="11727305" y="6488668"/>
            <a:ext cx="464695" cy="369332"/>
          </a:xfrm>
          <a:prstGeom prst="rect">
            <a:avLst/>
          </a:prstGeom>
          <a:noFill/>
        </p:spPr>
        <p:txBody>
          <a:bodyPr wrap="square" rtlCol="0">
            <a:spAutoFit/>
          </a:bodyPr>
          <a:lstStyle/>
          <a:p>
            <a:r>
              <a:rPr lang="en-US" dirty="0"/>
              <a:t>24</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mc:Choice xmlns:p14="http://schemas.microsoft.com/office/powerpoint/2010/main" Requires="p14">
      <p:transition spd="slow" p14:dur="2000" advTm="56760"/>
    </mc:Choice>
    <mc:Fallback>
      <p:transition spd="slow" advTm="5676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I am grateful to my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
        <p:nvSpPr>
          <p:cNvPr id="6" name="TextBox 5">
            <a:extLst>
              <a:ext uri="{FF2B5EF4-FFF2-40B4-BE49-F238E27FC236}">
                <a16:creationId xmlns:a16="http://schemas.microsoft.com/office/drawing/2014/main" id="{C5E3DB93-837E-BE4C-8BE5-2489F317A923}"/>
              </a:ext>
            </a:extLst>
          </p:cNvPr>
          <p:cNvSpPr txBox="1"/>
          <p:nvPr/>
        </p:nvSpPr>
        <p:spPr>
          <a:xfrm>
            <a:off x="11727305" y="6488668"/>
            <a:ext cx="464695" cy="369332"/>
          </a:xfrm>
          <a:prstGeom prst="rect">
            <a:avLst/>
          </a:prstGeom>
          <a:noFill/>
        </p:spPr>
        <p:txBody>
          <a:bodyPr wrap="square" rtlCol="0">
            <a:spAutoFit/>
          </a:bodyPr>
          <a:lstStyle/>
          <a:p>
            <a:r>
              <a:rPr lang="en-US" dirty="0"/>
              <a:t>25</a:t>
            </a:r>
          </a:p>
        </p:txBody>
      </p:sp>
    </p:spTree>
    <p:extLst>
      <p:ext uri="{BB962C8B-B14F-4D97-AF65-F5344CB8AC3E}">
        <p14:creationId xmlns:p14="http://schemas.microsoft.com/office/powerpoint/2010/main" val="2714712058"/>
      </p:ext>
    </p:extLst>
  </p:cSld>
  <p:clrMapOvr>
    <a:masterClrMapping/>
  </p:clrMapOvr>
  <mc:AlternateContent xmlns:mc="http://schemas.openxmlformats.org/markup-compatibility/2006">
    <mc:Choice xmlns:p14="http://schemas.microsoft.com/office/powerpoint/2010/main" Requires="p14">
      <p:transition spd="slow" p14:dur="2000" advTm="3559"/>
    </mc:Choice>
    <mc:Fallback>
      <p:transition spd="slow" advTm="355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co-authors,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27390" y="3239987"/>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pic>
        <p:nvPicPr>
          <p:cNvPr id="2" name="Picture 1">
            <a:extLst>
              <a:ext uri="{FF2B5EF4-FFF2-40B4-BE49-F238E27FC236}">
                <a16:creationId xmlns:a16="http://schemas.microsoft.com/office/drawing/2014/main" id="{62DF2182-3A0F-3E4A-B297-AADD651FCE73}"/>
              </a:ext>
            </a:extLst>
          </p:cNvPr>
          <p:cNvPicPr>
            <a:picLocks noChangeAspect="1"/>
          </p:cNvPicPr>
          <p:nvPr/>
        </p:nvPicPr>
        <p:blipFill rotWithShape="1">
          <a:blip r:embed="rId16"/>
          <a:srcRect l="14599" t="34409" r="55214" b="32097"/>
          <a:stretch/>
        </p:blipFill>
        <p:spPr>
          <a:xfrm>
            <a:off x="2933991" y="5053055"/>
            <a:ext cx="1940024" cy="1613838"/>
          </a:xfrm>
          <a:prstGeom prst="rect">
            <a:avLst/>
          </a:prstGeom>
        </p:spPr>
      </p:pic>
      <p:pic>
        <p:nvPicPr>
          <p:cNvPr id="3" name="Picture 2">
            <a:extLst>
              <a:ext uri="{FF2B5EF4-FFF2-40B4-BE49-F238E27FC236}">
                <a16:creationId xmlns:a16="http://schemas.microsoft.com/office/drawing/2014/main" id="{DB6FFCE8-107A-0347-A4E2-B94373ECD30D}"/>
              </a:ext>
            </a:extLst>
          </p:cNvPr>
          <p:cNvPicPr>
            <a:picLocks noChangeAspect="1"/>
          </p:cNvPicPr>
          <p:nvPr/>
        </p:nvPicPr>
        <p:blipFill>
          <a:blip r:embed="rId17"/>
          <a:stretch>
            <a:fillRect/>
          </a:stretch>
        </p:blipFill>
        <p:spPr>
          <a:xfrm>
            <a:off x="5236602" y="5053055"/>
            <a:ext cx="1436482" cy="1652456"/>
          </a:xfrm>
          <a:prstGeom prst="rect">
            <a:avLst/>
          </a:prstGeom>
        </p:spPr>
      </p:pic>
      <p:sp>
        <p:nvSpPr>
          <p:cNvPr id="23" name="TextBox 22">
            <a:extLst>
              <a:ext uri="{FF2B5EF4-FFF2-40B4-BE49-F238E27FC236}">
                <a16:creationId xmlns:a16="http://schemas.microsoft.com/office/drawing/2014/main" id="{42335107-47B8-2F4A-83E3-E7C92E0851BB}"/>
              </a:ext>
            </a:extLst>
          </p:cNvPr>
          <p:cNvSpPr txBox="1"/>
          <p:nvPr/>
        </p:nvSpPr>
        <p:spPr>
          <a:xfrm>
            <a:off x="11727305" y="6488668"/>
            <a:ext cx="464695" cy="369332"/>
          </a:xfrm>
          <a:prstGeom prst="rect">
            <a:avLst/>
          </a:prstGeom>
          <a:noFill/>
        </p:spPr>
        <p:txBody>
          <a:bodyPr wrap="square" rtlCol="0">
            <a:spAutoFit/>
          </a:bodyPr>
          <a:lstStyle/>
          <a:p>
            <a:r>
              <a:rPr lang="en-US" dirty="0"/>
              <a:t>26</a:t>
            </a:r>
          </a:p>
        </p:txBody>
      </p:sp>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77078" y="1606375"/>
            <a:ext cx="10515600" cy="10061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27</a:t>
            </a:r>
          </a:p>
        </p:txBody>
      </p:sp>
      <p:pic>
        <p:nvPicPr>
          <p:cNvPr id="2" name="Picture 1">
            <a:extLst>
              <a:ext uri="{FF2B5EF4-FFF2-40B4-BE49-F238E27FC236}">
                <a16:creationId xmlns:a16="http://schemas.microsoft.com/office/drawing/2014/main" id="{C1D85D49-0320-D741-AA1F-8235A273C12B}"/>
              </a:ext>
            </a:extLst>
          </p:cNvPr>
          <p:cNvPicPr>
            <a:picLocks noChangeAspect="1"/>
          </p:cNvPicPr>
          <p:nvPr/>
        </p:nvPicPr>
        <p:blipFill rotWithShape="1">
          <a:blip r:embed="rId3"/>
          <a:srcRect l="5726" t="12774" r="15052" b="27704"/>
          <a:stretch/>
        </p:blipFill>
        <p:spPr>
          <a:xfrm>
            <a:off x="4721290" y="2836507"/>
            <a:ext cx="2827176" cy="2827175"/>
          </a:xfrm>
          <a:prstGeom prst="rect">
            <a:avLst/>
          </a:prstGeom>
        </p:spPr>
      </p:pic>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prediction with expert advice</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495705325"/>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7"/>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xmlns="">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8"/>
                <a:stretch>
                  <a:fillRect l="-2336"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9"/>
                <a:stretch>
                  <a:fillRect l="-1302" r="-130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E48B9A0-7828-0D47-B7F9-159F99B81631}"/>
                  </a:ext>
                </a:extLst>
              </p:cNvPr>
              <p:cNvSpPr txBox="1"/>
              <p:nvPr/>
            </p:nvSpPr>
            <p:spPr>
              <a:xfrm>
                <a:off x="6417469" y="1354962"/>
                <a:ext cx="3424115" cy="430887"/>
              </a:xfrm>
              <a:prstGeom prst="rect">
                <a:avLst/>
              </a:prstGeom>
              <a:noFill/>
            </p:spPr>
            <p:txBody>
              <a:bodyPr wrap="square" rtlCol="0">
                <a:spAutoFit/>
              </a:bodyPr>
              <a:lstStyle/>
              <a:p>
                <a:r>
                  <a:rPr lang="en-US" sz="2200" dirty="0"/>
                  <a:t>Suppose</a:t>
                </a:r>
                <a:r>
                  <a:rPr lang="en-US" sz="2200" dirty="0">
                    <a:solidFill>
                      <a:schemeClr val="bg2">
                        <a:lumMod val="50000"/>
                      </a:schemeClr>
                    </a:solidFill>
                  </a:rPr>
                  <a:t> </a:t>
                </a:r>
                <a14:m>
                  <m:oMath xmlns:m="http://schemas.openxmlformats.org/officeDocument/2006/math">
                    <m:r>
                      <a:rPr lang="en-US" sz="2200" b="0" i="1" smtClean="0">
                        <a:solidFill>
                          <a:schemeClr val="accent1"/>
                        </a:solidFill>
                        <a:latin typeface="Cambria Math" panose="02040503050406030204" pitchFamily="18" charset="0"/>
                      </a:rPr>
                      <m:t>𝑝</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sSub>
                      <m:sSubPr>
                        <m:ctrlPr>
                          <a:rPr lang="en-US" sz="2200" b="0" i="1" smtClean="0">
                            <a:solidFill>
                              <a:schemeClr val="accent1"/>
                            </a:solidFill>
                            <a:latin typeface="Cambria Math" panose="02040503050406030204" pitchFamily="18" charset="0"/>
                          </a:rPr>
                        </m:ctrlPr>
                      </m:sSubPr>
                      <m:e>
                        <m:r>
                          <a:rPr lang="en-US" sz="2200" b="0" i="1" smtClean="0">
                            <a:solidFill>
                              <a:schemeClr val="accent1"/>
                            </a:solidFill>
                            <a:latin typeface="Cambria Math" panose="02040503050406030204" pitchFamily="18" charset="0"/>
                          </a:rPr>
                          <m:t>𝜕</m:t>
                        </m:r>
                      </m:e>
                      <m:sub>
                        <m:r>
                          <a:rPr lang="en-US" sz="2200" b="0" i="1" smtClean="0">
                            <a:solidFill>
                              <a:schemeClr val="accent1"/>
                            </a:solidFill>
                            <a:latin typeface="Cambria Math" panose="02040503050406030204" pitchFamily="18" charset="0"/>
                          </a:rPr>
                          <m:t>𝑥</m:t>
                        </m:r>
                      </m:sub>
                    </m:sSub>
                    <m:r>
                      <a:rPr lang="en-US" sz="2200" b="0" i="1" smtClean="0">
                        <a:solidFill>
                          <a:schemeClr val="accent1"/>
                        </a:solidFill>
                        <a:latin typeface="Cambria Math" panose="02040503050406030204" pitchFamily="18" charset="0"/>
                      </a:rPr>
                      <m:t>𝑅</m:t>
                    </m:r>
                    <m:r>
                      <a:rPr lang="en-US" sz="2200" b="0" i="1" smtClean="0">
                        <a:solidFill>
                          <a:schemeClr val="accent1"/>
                        </a:solidFill>
                        <a:latin typeface="Cambria Math" panose="02040503050406030204" pitchFamily="18" charset="0"/>
                      </a:rPr>
                      <m:t>(</m:t>
                    </m:r>
                    <m:r>
                      <a:rPr lang="en-US" sz="2200" b="0" i="1" smtClean="0">
                        <a:solidFill>
                          <a:schemeClr val="accent1"/>
                        </a:solidFill>
                        <a:latin typeface="Cambria Math" panose="02040503050406030204" pitchFamily="18" charset="0"/>
                      </a:rPr>
                      <m:t>𝑡</m:t>
                    </m:r>
                    <m:r>
                      <a:rPr lang="en-US" sz="2200" b="0" i="1" smtClean="0">
                        <a:solidFill>
                          <a:schemeClr val="accent1"/>
                        </a:solidFill>
                        <a:latin typeface="Cambria Math" panose="02040503050406030204" pitchFamily="18" charset="0"/>
                      </a:rPr>
                      <m:t>, </m:t>
                    </m:r>
                    <m:r>
                      <a:rPr lang="en-US" sz="2200" b="0" i="1" smtClean="0">
                        <a:solidFill>
                          <a:schemeClr val="accent1"/>
                        </a:solidFill>
                        <a:latin typeface="Cambria Math" panose="02040503050406030204" pitchFamily="18" charset="0"/>
                      </a:rPr>
                      <m:t>𝑥</m:t>
                    </m:r>
                    <m:r>
                      <a:rPr lang="en-US" sz="2200" b="0" i="1" smtClean="0">
                        <a:solidFill>
                          <a:schemeClr val="accent1"/>
                        </a:solidFill>
                        <a:latin typeface="Cambria Math" panose="02040503050406030204" pitchFamily="18" charset="0"/>
                      </a:rPr>
                      <m:t>)</m:t>
                    </m:r>
                  </m:oMath>
                </a14:m>
                <a:endParaRPr lang="en-US" sz="2200" dirty="0">
                  <a:solidFill>
                    <a:schemeClr val="bg2">
                      <a:lumMod val="50000"/>
                    </a:schemeClr>
                  </a:solidFill>
                </a:endParaRPr>
              </a:p>
            </p:txBody>
          </p:sp>
        </mc:Choice>
        <mc:Fallback xmlns="">
          <p:sp>
            <p:nvSpPr>
              <p:cNvPr id="15" name="TextBox 14">
                <a:extLst>
                  <a:ext uri="{FF2B5EF4-FFF2-40B4-BE49-F238E27FC236}">
                    <a16:creationId xmlns:a16="http://schemas.microsoft.com/office/drawing/2014/main" id="{BE48B9A0-7828-0D47-B7F9-159F99B81631}"/>
                  </a:ext>
                </a:extLst>
              </p:cNvPr>
              <p:cNvSpPr txBox="1">
                <a:spLocks noRot="1" noChangeAspect="1" noMove="1" noResize="1" noEditPoints="1" noAdjustHandles="1" noChangeArrowheads="1" noChangeShapeType="1" noTextEdit="1"/>
              </p:cNvSpPr>
              <p:nvPr/>
            </p:nvSpPr>
            <p:spPr>
              <a:xfrm>
                <a:off x="6417469" y="1354962"/>
                <a:ext cx="3424115" cy="430887"/>
              </a:xfrm>
              <a:prstGeom prst="rect">
                <a:avLst/>
              </a:prstGeom>
              <a:blipFill>
                <a:blip r:embed="rId10"/>
                <a:stretch>
                  <a:fillRect l="-1845" t="-8571" r="-738" b="-2571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69772011"/>
      </p:ext>
    </p:extLst>
  </p:cSld>
  <p:clrMapOvr>
    <a:masterClrMapping/>
  </p:clrMapOvr>
  <mc:AlternateContent xmlns:mc="http://schemas.openxmlformats.org/markup-compatibility/2006" xmlns:p14="http://schemas.microsoft.com/office/powerpoint/2010/main">
    <mc:Choice Requires="p14">
      <p:transition spd="slow" p14:dur="2000" advTm="2482"/>
    </mc:Choice>
    <mc:Fallback xmlns="">
      <p:transition spd="slow" advTm="2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88225C3C-BE49-B840-A130-6B2014FE9E36}"/>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88225C3C-BE49-B840-A130-6B2014FE9E36}"/>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114291" y="1049417"/>
            <a:ext cx="326408" cy="4298623"/>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1890C3-D4B4-A74C-A2BE-C14FAE965FDB}"/>
              </a:ext>
            </a:extLst>
          </p:cNvPr>
          <p:cNvSpPr txBox="1"/>
          <p:nvPr/>
        </p:nvSpPr>
        <p:spPr>
          <a:xfrm>
            <a:off x="5918979" y="3258988"/>
            <a:ext cx="2631232" cy="523220"/>
          </a:xfrm>
          <a:prstGeom prst="rect">
            <a:avLst/>
          </a:prstGeom>
          <a:noFill/>
        </p:spPr>
        <p:txBody>
          <a:bodyPr wrap="square" rtlCol="0">
            <a:spAutoFit/>
          </a:bodyPr>
          <a:lstStyle/>
          <a:p>
            <a:r>
              <a:rPr lang="en-US" sz="2800" dirty="0">
                <a:solidFill>
                  <a:srgbClr val="6E30A0"/>
                </a:solidFill>
              </a:rPr>
              <a:t>Path dependent.</a:t>
            </a:r>
          </a:p>
        </p:txBody>
      </p:sp>
      <p:sp>
        <p:nvSpPr>
          <p:cNvPr id="19" name="TextBox 18">
            <a:extLst>
              <a:ext uri="{FF2B5EF4-FFF2-40B4-BE49-F238E27FC236}">
                <a16:creationId xmlns:a16="http://schemas.microsoft.com/office/drawing/2014/main" id="{4FB00715-3771-F547-A020-327E032F3497}"/>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B666BDAB-DD76-6C40-A46C-57EF6161A035}"/>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33196046"/>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A2A69F83-1DAE-4244-8389-F3D4E423DE8D}"/>
                  </a:ext>
                </a:extLst>
              </p:cNvPr>
              <p:cNvSpPr/>
              <p:nvPr/>
            </p:nvSpPr>
            <p:spPr>
              <a:xfrm>
                <a:off x="838200" y="2342234"/>
                <a:ext cx="8739433"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ounded Rectangle 21">
                <a:extLst>
                  <a:ext uri="{FF2B5EF4-FFF2-40B4-BE49-F238E27FC236}">
                    <a16:creationId xmlns:a16="http://schemas.microsoft.com/office/drawing/2014/main" id="{A2A69F83-1DAE-4244-8389-F3D4E423DE8D}"/>
                  </a:ext>
                </a:extLst>
              </p:cNvPr>
              <p:cNvSpPr>
                <a:spLocks noRot="1" noChangeAspect="1" noMove="1" noResize="1" noEditPoints="1" noAdjustHandles="1" noChangeArrowheads="1" noChangeShapeType="1" noTextEdit="1"/>
              </p:cNvSpPr>
              <p:nvPr/>
            </p:nvSpPr>
            <p:spPr>
              <a:xfrm>
                <a:off x="838200" y="2342234"/>
                <a:ext cx="8739433" cy="749851"/>
              </a:xfrm>
              <a:prstGeom prst="roundRect">
                <a:avLst/>
              </a:prstGeom>
              <a:blipFill>
                <a:blip r:embed="rId3"/>
                <a:stretch>
                  <a:fillRect t="-88889" b="-144444"/>
                </a:stretch>
              </a:blipFill>
              <a:ln w="31750"/>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4"/>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5"/>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15" name="Right Brace 14">
            <a:extLst>
              <a:ext uri="{FF2B5EF4-FFF2-40B4-BE49-F238E27FC236}">
                <a16:creationId xmlns:a16="http://schemas.microsoft.com/office/drawing/2014/main" id="{17482BB2-6560-8745-88B9-AD9956BEC4F0}"/>
              </a:ext>
            </a:extLst>
          </p:cNvPr>
          <p:cNvSpPr/>
          <p:nvPr/>
        </p:nvSpPr>
        <p:spPr>
          <a:xfrm rot="16200000" flipH="1">
            <a:off x="7024432" y="1457268"/>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1890C3-D4B4-A74C-A2BE-C14FAE965FDB}"/>
                  </a:ext>
                </a:extLst>
              </p:cNvPr>
              <p:cNvSpPr txBox="1"/>
              <p:nvPr/>
            </p:nvSpPr>
            <p:spPr>
              <a:xfrm>
                <a:off x="6918859" y="3328468"/>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xmlns="">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6918859" y="3328468"/>
                <a:ext cx="1726317" cy="523220"/>
              </a:xfrm>
              <a:prstGeom prst="rect">
                <a:avLst/>
              </a:prstGeom>
              <a:blipFill>
                <a:blip r:embed="rId8"/>
                <a:stretch>
                  <a:fillRect t="-11905" r="-2920" b="-2857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15BC57A-0BDE-3A46-A28A-8A0B5C649831}"/>
              </a:ext>
            </a:extLst>
          </p:cNvPr>
          <p:cNvSpPr txBox="1"/>
          <p:nvPr/>
        </p:nvSpPr>
        <p:spPr>
          <a:xfrm>
            <a:off x="359932" y="3092085"/>
            <a:ext cx="2886738" cy="523220"/>
          </a:xfrm>
          <a:prstGeom prst="rect">
            <a:avLst/>
          </a:prstGeom>
          <a:noFill/>
        </p:spPr>
        <p:txBody>
          <a:bodyPr wrap="square" rtlCol="0">
            <a:spAutoFit/>
          </a:bodyPr>
          <a:lstStyle/>
          <a:p>
            <a:r>
              <a:rPr lang="en-US" sz="2800" dirty="0"/>
              <a:t>Path independent.</a:t>
            </a:r>
          </a:p>
        </p:txBody>
      </p:sp>
      <p:sp>
        <p:nvSpPr>
          <p:cNvPr id="20" name="Right Brace 19">
            <a:extLst>
              <a:ext uri="{FF2B5EF4-FFF2-40B4-BE49-F238E27FC236}">
                <a16:creationId xmlns:a16="http://schemas.microsoft.com/office/drawing/2014/main" id="{6FADA17F-E7D8-6647-A21F-838956921877}"/>
              </a:ext>
            </a:extLst>
          </p:cNvPr>
          <p:cNvSpPr/>
          <p:nvPr/>
        </p:nvSpPr>
        <p:spPr>
          <a:xfrm rot="16200000" flipH="1">
            <a:off x="1583319" y="2347337"/>
            <a:ext cx="257695" cy="1558212"/>
          </a:xfrm>
          <a:prstGeom prst="rightBrace">
            <a:avLst/>
          </a:prstGeom>
          <a:solidFill>
            <a:schemeClr val="bg1"/>
          </a:solidFill>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5362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93DF5ED7-1519-FD49-B7B1-EDE5490B3D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8427" y="3392489"/>
            <a:ext cx="3363973" cy="2953990"/>
          </a:xfrm>
          <a:prstGeom prst="rect">
            <a:avLst/>
          </a:prstGeom>
        </p:spPr>
      </p:pic>
      <p:sp>
        <p:nvSpPr>
          <p:cNvPr id="5" name="TextBox 4">
            <a:extLst>
              <a:ext uri="{FF2B5EF4-FFF2-40B4-BE49-F238E27FC236}">
                <a16:creationId xmlns:a16="http://schemas.microsoft.com/office/drawing/2014/main" id="{E539F88D-7784-6645-A04F-6835B3C615DD}"/>
              </a:ext>
            </a:extLst>
          </p:cNvPr>
          <p:cNvSpPr txBox="1"/>
          <p:nvPr/>
        </p:nvSpPr>
        <p:spPr>
          <a:xfrm>
            <a:off x="11727305" y="6488668"/>
            <a:ext cx="464695" cy="369332"/>
          </a:xfrm>
          <a:prstGeom prst="rect">
            <a:avLst/>
          </a:prstGeom>
          <a:noFill/>
        </p:spPr>
        <p:txBody>
          <a:bodyPr wrap="square" rtlCol="0">
            <a:spAutoFit/>
          </a:bodyPr>
          <a:lstStyle/>
          <a:p>
            <a:r>
              <a:rPr lang="en-US" dirty="0"/>
              <a:t>4</a:t>
            </a:r>
          </a:p>
        </p:txBody>
      </p:sp>
    </p:spTree>
    <p:custDataLst>
      <p:tags r:id="rId1"/>
    </p:custDataLst>
    <p:extLst>
      <p:ext uri="{BB962C8B-B14F-4D97-AF65-F5344CB8AC3E}">
        <p14:creationId xmlns:p14="http://schemas.microsoft.com/office/powerpoint/2010/main" val="3636127707"/>
      </p:ext>
    </p:extLst>
  </p:cSld>
  <p:clrMapOvr>
    <a:masterClrMapping/>
  </p:clrMapOvr>
  <mc:AlternateContent xmlns:mc="http://schemas.openxmlformats.org/markup-compatibility/2006">
    <mc:Choice xmlns:p14="http://schemas.microsoft.com/office/powerpoint/2010/main" Requires="p14">
      <p:transition spd="slow" p14:dur="2000" advTm="69811"/>
    </mc:Choice>
    <mc:Fallback>
      <p:transition spd="slow" advTm="6981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xmlns="">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xmlns="">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xmlns="">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DDDD65-9C29-3343-AA48-E34A0196DD69}"/>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rgbClr val="6E30A0"/>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xmlns="">
          <p:sp>
            <p:nvSpPr>
              <p:cNvPr id="19" name="TextBox 18">
                <a:extLst>
                  <a:ext uri="{FF2B5EF4-FFF2-40B4-BE49-F238E27FC236}">
                    <a16:creationId xmlns:a16="http://schemas.microsoft.com/office/drawing/2014/main" id="{73DDDD65-9C29-3343-AA48-E34A0196DD69}"/>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12"/>
                <a:stretch>
                  <a:fillRect l="-1302" r="-1302" b="-33333"/>
                </a:stretch>
              </a:blipFill>
            </p:spPr>
            <p:txBody>
              <a:bodyPr/>
              <a:lstStyle/>
              <a:p>
                <a:r>
                  <a:rPr lang="en-US">
                    <a:noFill/>
                  </a:rPr>
                  <a:t> </a:t>
                </a:r>
              </a:p>
            </p:txBody>
          </p:sp>
        </mc:Fallback>
      </mc:AlternateContent>
    </p:spTree>
    <p:extLst>
      <p:ext uri="{BB962C8B-B14F-4D97-AF65-F5344CB8AC3E}">
        <p14:creationId xmlns:p14="http://schemas.microsoft.com/office/powerpoint/2010/main" val="15502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80826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Lower Bound</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191195" cy="523220"/>
          </a:xfrm>
          <a:prstGeom prst="rect">
            <a:avLst/>
          </a:prstGeom>
          <a:solidFill>
            <a:schemeClr val="bg1"/>
          </a:solidFill>
        </p:spPr>
        <p:txBody>
          <a:bodyPr wrap="none" rtlCol="0">
            <a:spAutoFit/>
          </a:bodyPr>
          <a:lstStyle/>
          <a:p>
            <a:r>
              <a:rPr lang="en-US" sz="2800" b="1" dirty="0"/>
              <a:t>Theorem </a:t>
            </a:r>
            <a:r>
              <a:rPr lang="en-US" sz="2400" dirty="0"/>
              <a:t>(LB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441028"/>
                <a:ext cx="10515600" cy="954107"/>
              </a:xfrm>
              <a:prstGeom prst="rect">
                <a:avLst/>
              </a:prstGeom>
              <a:noFill/>
            </p:spPr>
            <p:txBody>
              <a:bodyPr wrap="square" rtlCol="0">
                <a:spAutoFit/>
              </a:bodyPr>
              <a:lstStyle/>
              <a:p>
                <a:r>
                  <a:rPr lang="en-US" sz="2800" dirty="0"/>
                  <a:t>Fix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For every </a:t>
                </a:r>
                <a14:m>
                  <m:oMath xmlns:m="http://schemas.openxmlformats.org/officeDocument/2006/math">
                    <m:r>
                      <a:rPr lang="en-US" sz="2800" b="0" i="1" smtClean="0">
                        <a:latin typeface="Cambria Math" panose="02040503050406030204" pitchFamily="18" charset="0"/>
                      </a:rPr>
                      <m:t>𝜖</m:t>
                    </m:r>
                    <m:r>
                      <a:rPr lang="en-US" sz="2800" b="0" i="1" smtClean="0">
                        <a:latin typeface="Cambria Math" panose="02040503050406030204" pitchFamily="18" charset="0"/>
                      </a:rPr>
                      <m:t>&gt;0</m:t>
                    </m:r>
                  </m:oMath>
                </a14:m>
                <a:r>
                  <a:rPr lang="en-US" sz="2800" dirty="0"/>
                  <a:t>, there exists an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r>
                  <a:rPr lang="en-US" sz="2800" dirty="0"/>
                  <a:t> such that for some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≥1</m:t>
                    </m:r>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441028"/>
                <a:ext cx="10515600" cy="954107"/>
              </a:xfrm>
              <a:prstGeom prst="rect">
                <a:avLst/>
              </a:prstGeom>
              <a:blipFill>
                <a:blip r:embed="rId3"/>
                <a:stretch>
                  <a:fillRect l="-1086" t="-5195" b="-1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961895"/>
                <a:ext cx="334501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961895"/>
                <a:ext cx="3345018" cy="827471"/>
              </a:xfrm>
              <a:prstGeom prst="rect">
                <a:avLst/>
              </a:prstGeom>
              <a:blipFill>
                <a:blip r:embed="rId4"/>
                <a:stretch>
                  <a:fillRect l="-379"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3AD274A-3AB7-E14D-81EA-3430268281B9}"/>
                  </a:ext>
                </a:extLst>
              </p:cNvPr>
              <p:cNvSpPr>
                <a:spLocks noGrp="1"/>
              </p:cNvSpPr>
              <p:nvPr>
                <p:ph idx="1"/>
              </p:nvPr>
            </p:nvSpPr>
            <p:spPr>
              <a:xfrm>
                <a:off x="838200" y="6189743"/>
                <a:ext cx="10515600" cy="831078"/>
              </a:xfrm>
            </p:spPr>
            <p:txBody>
              <a:bodyPr>
                <a:normAutofit/>
              </a:bodyPr>
              <a:lstStyle/>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*In fact, can design </a:t>
                </a:r>
                <a14:m>
                  <m:oMath xmlns:m="http://schemas.openxmlformats.org/officeDocument/2006/math">
                    <m:r>
                      <a:rPr lang="en-US" sz="2400" i="1">
                        <a:solidFill>
                          <a:schemeClr val="tx1">
                            <a:lumMod val="75000"/>
                            <a:lumOff val="25000"/>
                          </a:schemeClr>
                        </a:solidFill>
                        <a:latin typeface="Cambria Math" panose="02040503050406030204" pitchFamily="18" charset="0"/>
                        <a:ea typeface="Cambria Math" panose="02040503050406030204" pitchFamily="18" charset="0"/>
                      </a:rPr>
                      <m:t>ℬ</m:t>
                    </m:r>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so that </a:t>
                </a:r>
                <a14:m>
                  <m:oMath xmlns:m="http://schemas.openxmlformats.org/officeDocument/2006/math">
                    <m:r>
                      <m:rPr>
                        <m:sty m:val="p"/>
                      </m:rPr>
                      <a:rPr lang="en-US" sz="2400">
                        <a:solidFill>
                          <a:schemeClr val="tx1">
                            <a:lumMod val="75000"/>
                            <a:lumOff val="25000"/>
                          </a:schemeClr>
                        </a:solidFill>
                        <a:latin typeface="Cambria Math" panose="02040503050406030204" pitchFamily="18" charset="0"/>
                      </a:rPr>
                      <m:t>Reg</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𝑇</m:t>
                        </m:r>
                      </m:e>
                    </m:d>
                    <m:r>
                      <a:rPr lang="en-US" sz="2400" i="1">
                        <a:solidFill>
                          <a:schemeClr val="tx1">
                            <a:lumMod val="75000"/>
                            <a:lumOff val="25000"/>
                          </a:schemeClr>
                        </a:solidFill>
                        <a:latin typeface="Cambria Math" panose="02040503050406030204" pitchFamily="18" charset="0"/>
                      </a:rPr>
                      <m:t>≥</m:t>
                    </m:r>
                    <m:f>
                      <m:fPr>
                        <m:ctrlPr>
                          <a:rPr lang="en-US"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panose="02040503050406030204" pitchFamily="18" charset="0"/>
                          </a:rPr>
                          <m:t>𝛾</m:t>
                        </m:r>
                        <m:r>
                          <a:rPr lang="en-US" sz="2400" i="1">
                            <a:solidFill>
                              <a:schemeClr val="tx1">
                                <a:lumMod val="75000"/>
                                <a:lumOff val="25000"/>
                              </a:schemeClr>
                            </a:solidFill>
                            <a:latin typeface="Cambria Math" panose="02040503050406030204" pitchFamily="18" charset="0"/>
                          </a:rPr>
                          <m:t>−</m:t>
                        </m:r>
                        <m:r>
                          <a:rPr lang="en-US" sz="2400" i="1">
                            <a:solidFill>
                              <a:schemeClr val="tx1">
                                <a:lumMod val="75000"/>
                                <a:lumOff val="25000"/>
                              </a:schemeClr>
                            </a:solidFill>
                            <a:latin typeface="Cambria Math" panose="02040503050406030204" pitchFamily="18" charset="0"/>
                          </a:rPr>
                          <m:t>𝜖</m:t>
                        </m:r>
                      </m:num>
                      <m:den>
                        <m:r>
                          <a:rPr lang="en-US" sz="2400" i="1">
                            <a:solidFill>
                              <a:schemeClr val="tx1">
                                <a:lumMod val="75000"/>
                                <a:lumOff val="25000"/>
                              </a:schemeClr>
                            </a:solidFill>
                            <a:latin typeface="Cambria Math" panose="02040503050406030204" pitchFamily="18" charset="0"/>
                          </a:rPr>
                          <m:t>2</m:t>
                        </m:r>
                      </m:den>
                    </m:f>
                    <m:r>
                      <a:rPr lang="en-US" sz="2400" i="1">
                        <a:solidFill>
                          <a:schemeClr val="tx1">
                            <a:lumMod val="75000"/>
                            <a:lumOff val="25000"/>
                          </a:schemeClr>
                        </a:solidFill>
                        <a:latin typeface="Cambria Math" panose="02040503050406030204" pitchFamily="18" charset="0"/>
                      </a:rPr>
                      <m:t>⋅</m:t>
                    </m:r>
                    <m:rad>
                      <m:radPr>
                        <m:degHide m:val="on"/>
                        <m:ctrlPr>
                          <a:rPr lang="en-US" sz="2400" i="1">
                            <a:solidFill>
                              <a:schemeClr val="tx1">
                                <a:lumMod val="75000"/>
                                <a:lumOff val="25000"/>
                              </a:schemeClr>
                            </a:solidFill>
                            <a:latin typeface="Cambria Math" panose="02040503050406030204" pitchFamily="18" charset="0"/>
                          </a:rPr>
                        </m:ctrlPr>
                      </m:radPr>
                      <m:deg/>
                      <m:e>
                        <m:r>
                          <a:rPr lang="en-US" sz="2400" i="1">
                            <a:solidFill>
                              <a:schemeClr val="tx1">
                                <a:lumMod val="75000"/>
                                <a:lumOff val="25000"/>
                              </a:schemeClr>
                            </a:solidFill>
                            <a:latin typeface="Cambria Math" panose="02040503050406030204" pitchFamily="18" charset="0"/>
                          </a:rPr>
                          <m:t>𝑇</m:t>
                        </m:r>
                      </m:e>
                    </m:rad>
                  </m:oMath>
                </a14:m>
                <a:r>
                  <a:rPr lang="en-US" sz="2400" dirty="0">
                    <a:solidFill>
                      <a:schemeClr val="tx1">
                        <a:lumMod val="75000"/>
                        <a:lumOff val="25000"/>
                      </a:schemeClr>
                    </a:solidFill>
                    <a:latin typeface="Calibri" panose="020F0502020204030204" pitchFamily="34" charset="0"/>
                    <a:cs typeface="Calibri" panose="020F0502020204030204" pitchFamily="34" charset="0"/>
                  </a:rPr>
                  <a:t> infinitely often.</a:t>
                </a:r>
              </a:p>
            </p:txBody>
          </p:sp>
        </mc:Choice>
        <mc:Fallback xmlns="">
          <p:sp>
            <p:nvSpPr>
              <p:cNvPr id="16" name="Content Placeholder 2">
                <a:extLst>
                  <a:ext uri="{FF2B5EF4-FFF2-40B4-BE49-F238E27FC236}">
                    <a16:creationId xmlns:a16="http://schemas.microsoft.com/office/drawing/2014/main" id="{B3AD274A-3AB7-E14D-81EA-3430268281B9}"/>
                  </a:ext>
                </a:extLst>
              </p:cNvPr>
              <p:cNvSpPr>
                <a:spLocks noGrp="1" noRot="1" noChangeAspect="1" noMove="1" noResize="1" noEditPoints="1" noAdjustHandles="1" noChangeArrowheads="1" noChangeShapeType="1" noTextEdit="1"/>
              </p:cNvSpPr>
              <p:nvPr>
                <p:ph idx="1"/>
              </p:nvPr>
            </p:nvSpPr>
            <p:spPr>
              <a:xfrm>
                <a:off x="838200" y="6189743"/>
                <a:ext cx="10515600" cy="831078"/>
              </a:xfrm>
              <a:blipFill>
                <a:blip r:embed="rId5"/>
                <a:stretch>
                  <a:fillRect l="-844" t="-2985"/>
                </a:stretch>
              </a:blipFill>
            </p:spPr>
            <p:txBody>
              <a:bodyPr/>
              <a:lstStyle/>
              <a:p>
                <a:r>
                  <a:rPr lang="en-US">
                    <a:noFill/>
                  </a:rPr>
                  <a:t> </a:t>
                </a:r>
              </a:p>
            </p:txBody>
          </p:sp>
        </mc:Fallback>
      </mc:AlternateContent>
    </p:spTree>
    <p:extLst>
      <p:ext uri="{BB962C8B-B14F-4D97-AF65-F5344CB8AC3E}">
        <p14:creationId xmlns:p14="http://schemas.microsoft.com/office/powerpoint/2010/main" val="1579373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505561" y="3100809"/>
                <a:ext cx="412055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oMath>
                  </m:oMathPara>
                </a14:m>
                <a:endParaRPr lang="en-US" sz="2400" b="1"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505561" y="3100809"/>
                <a:ext cx="4120552" cy="461665"/>
              </a:xfrm>
              <a:prstGeom prst="rect">
                <a:avLst/>
              </a:prstGeom>
              <a:blipFill>
                <a:blip r:embed="rId6"/>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3100809"/>
                <a:ext cx="5532394" cy="46166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3100809"/>
                <a:ext cx="5532394" cy="461665"/>
              </a:xfrm>
              <a:prstGeom prst="rect">
                <a:avLst/>
              </a:prstGeom>
              <a:blipFill>
                <a:blip r:embed="rId7"/>
                <a:stretch>
                  <a:fillRect l="-1602"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C337B86-516E-6C47-9ED2-E9572C99E11C}"/>
                  </a:ext>
                </a:extLst>
              </p:cNvPr>
              <p:cNvSpPr/>
              <p:nvPr/>
            </p:nvSpPr>
            <p:spPr>
              <a:xfrm>
                <a:off x="834173" y="3694122"/>
                <a:ext cx="6266715" cy="461665"/>
              </a:xfrm>
              <a:prstGeom prst="rect">
                <a:avLst/>
              </a:prstGeom>
            </p:spPr>
            <p:txBody>
              <a:bodyPr wrap="square">
                <a:spAutoFit/>
              </a:bodyPr>
              <a:lstStyle/>
              <a:p>
                <a14:m>
                  <m:oMath xmlns:m="http://schemas.openxmlformats.org/officeDocument/2006/math">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sub>
                    </m:sSub>
                    <m:r>
                      <a:rPr lang="en-US" sz="2400" b="0" i="1" smtClean="0">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𝒕</m:t>
                        </m:r>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6" name="Rectangle 15">
                <a:extLst>
                  <a:ext uri="{FF2B5EF4-FFF2-40B4-BE49-F238E27FC236}">
                    <a16:creationId xmlns:a16="http://schemas.microsoft.com/office/drawing/2014/main" id="{DC337B86-516E-6C47-9ED2-E9572C99E11C}"/>
                  </a:ext>
                </a:extLst>
              </p:cNvPr>
              <p:cNvSpPr>
                <a:spLocks noRot="1" noChangeAspect="1" noMove="1" noResize="1" noEditPoints="1" noAdjustHandles="1" noChangeArrowheads="1" noChangeShapeType="1" noTextEdit="1"/>
              </p:cNvSpPr>
              <p:nvPr/>
            </p:nvSpPr>
            <p:spPr>
              <a:xfrm>
                <a:off x="834173" y="3694122"/>
                <a:ext cx="6266715" cy="461665"/>
              </a:xfrm>
              <a:prstGeom prst="rect">
                <a:avLst/>
              </a:prstGeom>
              <a:blipFill>
                <a:blip r:embed="rId13"/>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75F966C-E277-B84A-BF13-3D0D3AF7F54B}"/>
                  </a:ext>
                </a:extLst>
              </p:cNvPr>
              <p:cNvSpPr/>
              <p:nvPr/>
            </p:nvSpPr>
            <p:spPr>
              <a:xfrm>
                <a:off x="834172" y="4248728"/>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 </a:t>
                </a:r>
              </a:p>
            </p:txBody>
          </p:sp>
        </mc:Choice>
        <mc:Fallback xmlns="">
          <p:sp>
            <p:nvSpPr>
              <p:cNvPr id="17" name="Rectangle 16">
                <a:extLst>
                  <a:ext uri="{FF2B5EF4-FFF2-40B4-BE49-F238E27FC236}">
                    <a16:creationId xmlns:a16="http://schemas.microsoft.com/office/drawing/2014/main" id="{075F966C-E277-B84A-BF13-3D0D3AF7F54B}"/>
                  </a:ext>
                </a:extLst>
              </p:cNvPr>
              <p:cNvSpPr>
                <a:spLocks noRot="1" noChangeAspect="1" noMove="1" noResize="1" noEditPoints="1" noAdjustHandles="1" noChangeArrowheads="1" noChangeShapeType="1" noTextEdit="1"/>
              </p:cNvSpPr>
              <p:nvPr/>
            </p:nvSpPr>
            <p:spPr>
              <a:xfrm>
                <a:off x="834172" y="4248728"/>
                <a:ext cx="6266715" cy="461665"/>
              </a:xfrm>
              <a:prstGeom prst="rect">
                <a:avLst/>
              </a:prstGeom>
              <a:blipFill>
                <a:blip r:embed="rId14"/>
                <a:stretch>
                  <a:fillRect l="-202"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1B82510-C2AB-EF47-B833-99176EFD6E58}"/>
                  </a:ext>
                </a:extLst>
              </p:cNvPr>
              <p:cNvSpPr/>
              <p:nvPr/>
            </p:nvSpPr>
            <p:spPr>
              <a:xfrm>
                <a:off x="5846849" y="4271108"/>
                <a:ext cx="2725652" cy="461665"/>
              </a:xfrm>
              <a:prstGeom prst="rect">
                <a:avLst/>
              </a:prstGeom>
            </p:spPr>
            <p:txBody>
              <a:bodyPr wrap="square">
                <a:spAutoFit/>
              </a:bodyPr>
              <a:lstStyle/>
              <a:p>
                <a:r>
                  <a:rPr lang="en-US" sz="2400" dirty="0"/>
                  <a:t>(</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oMath>
                </a14:m>
                <a:r>
                  <a:rPr lang="en-US" sz="2400" dirty="0"/>
                  <a:t>)</a:t>
                </a:r>
              </a:p>
            </p:txBody>
          </p:sp>
        </mc:Choice>
        <mc:Fallback xmlns="">
          <p:sp>
            <p:nvSpPr>
              <p:cNvPr id="25" name="Rectangle 24">
                <a:extLst>
                  <a:ext uri="{FF2B5EF4-FFF2-40B4-BE49-F238E27FC236}">
                    <a16:creationId xmlns:a16="http://schemas.microsoft.com/office/drawing/2014/main" id="{61B82510-C2AB-EF47-B833-99176EFD6E58}"/>
                  </a:ext>
                </a:extLst>
              </p:cNvPr>
              <p:cNvSpPr>
                <a:spLocks noRot="1" noChangeAspect="1" noMove="1" noResize="1" noEditPoints="1" noAdjustHandles="1" noChangeArrowheads="1" noChangeShapeType="1" noTextEdit="1"/>
              </p:cNvSpPr>
              <p:nvPr/>
            </p:nvSpPr>
            <p:spPr>
              <a:xfrm>
                <a:off x="5846849" y="4271108"/>
                <a:ext cx="2725652" cy="461665"/>
              </a:xfrm>
              <a:prstGeom prst="rect">
                <a:avLst/>
              </a:prstGeom>
              <a:blipFill>
                <a:blip r:embed="rId15"/>
                <a:stretch>
                  <a:fillRect l="-3241" t="-8108"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D54C6AC-F1AF-E74A-80F3-01E59A3411FF}"/>
                  </a:ext>
                </a:extLst>
              </p:cNvPr>
              <p:cNvSpPr/>
              <p:nvPr/>
            </p:nvSpPr>
            <p:spPr>
              <a:xfrm>
                <a:off x="834172" y="4732773"/>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6" name="Rectangle 25">
                <a:extLst>
                  <a:ext uri="{FF2B5EF4-FFF2-40B4-BE49-F238E27FC236}">
                    <a16:creationId xmlns:a16="http://schemas.microsoft.com/office/drawing/2014/main" id="{0D54C6AC-F1AF-E74A-80F3-01E59A3411FF}"/>
                  </a:ext>
                </a:extLst>
              </p:cNvPr>
              <p:cNvSpPr>
                <a:spLocks noRot="1" noChangeAspect="1" noMove="1" noResize="1" noEditPoints="1" noAdjustHandles="1" noChangeArrowheads="1" noChangeShapeType="1" noTextEdit="1"/>
              </p:cNvSpPr>
              <p:nvPr/>
            </p:nvSpPr>
            <p:spPr>
              <a:xfrm>
                <a:off x="834172" y="4732773"/>
                <a:ext cx="6266715" cy="461665"/>
              </a:xfrm>
              <a:prstGeom prst="rect">
                <a:avLst/>
              </a:prstGeom>
              <a:blipFill>
                <a:blip r:embed="rId16"/>
                <a:stretch>
                  <a:fillRect l="-202"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EFE6C4-D63D-7944-9E54-4CEA5F8FACF7}"/>
                  </a:ext>
                </a:extLst>
              </p:cNvPr>
              <p:cNvSpPr/>
              <p:nvPr/>
            </p:nvSpPr>
            <p:spPr>
              <a:xfrm>
                <a:off x="834171" y="5200256"/>
                <a:ext cx="6266715" cy="461665"/>
              </a:xfrm>
              <a:prstGeom prst="rect">
                <a:avLst/>
              </a:prstGeom>
            </p:spPr>
            <p:txBody>
              <a:bodyPr wrap="square">
                <a:spAutoFit/>
              </a:bodyPr>
              <a:lstStyle/>
              <a:p>
                <a14:m>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𝐴</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Sub>
                    <m:r>
                      <a:rPr lang="en-US" sz="2400" b="0" i="1" smtClean="0">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 </a:t>
                </a:r>
              </a:p>
            </p:txBody>
          </p:sp>
        </mc:Choice>
        <mc:Fallback xmlns="">
          <p:sp>
            <p:nvSpPr>
              <p:cNvPr id="27" name="Rectangle 26">
                <a:extLst>
                  <a:ext uri="{FF2B5EF4-FFF2-40B4-BE49-F238E27FC236}">
                    <a16:creationId xmlns:a16="http://schemas.microsoft.com/office/drawing/2014/main" id="{44EFE6C4-D63D-7944-9E54-4CEA5F8FACF7}"/>
                  </a:ext>
                </a:extLst>
              </p:cNvPr>
              <p:cNvSpPr>
                <a:spLocks noRot="1" noChangeAspect="1" noMove="1" noResize="1" noEditPoints="1" noAdjustHandles="1" noChangeArrowheads="1" noChangeShapeType="1" noTextEdit="1"/>
              </p:cNvSpPr>
              <p:nvPr/>
            </p:nvSpPr>
            <p:spPr>
              <a:xfrm>
                <a:off x="834171" y="5200256"/>
                <a:ext cx="6266715" cy="461665"/>
              </a:xfrm>
              <a:prstGeom prst="rect">
                <a:avLst/>
              </a:prstGeom>
              <a:blipFill>
                <a:blip r:embed="rId17"/>
                <a:stretch>
                  <a:fillRect l="-202" t="-121053"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CDD99F-FAF8-6F40-AE8E-894663D7CDE2}"/>
                  </a:ext>
                </a:extLst>
              </p:cNvPr>
              <p:cNvSpPr/>
              <p:nvPr/>
            </p:nvSpPr>
            <p:spPr>
              <a:xfrm>
                <a:off x="5846848" y="4732773"/>
                <a:ext cx="5183102" cy="461665"/>
              </a:xfrm>
              <a:prstGeom prst="rect">
                <a:avLst/>
              </a:prstGeom>
            </p:spPr>
            <p:txBody>
              <a:bodyPr wrap="square">
                <a:spAutoFit/>
              </a:bodyPr>
              <a:lstStyle/>
              <a:p>
                <a:r>
                  <a:rPr lang="en-US" sz="2400" dirty="0"/>
                  <a:t>(</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t> is a </a:t>
                </a:r>
                <a:r>
                  <a:rPr lang="en-US" sz="2400" b="1" dirty="0"/>
                  <a:t>reflected </a:t>
                </a:r>
                <a:r>
                  <a:rPr lang="en-US" sz="2400" dirty="0"/>
                  <a:t>standard RW)</a:t>
                </a:r>
              </a:p>
            </p:txBody>
          </p:sp>
        </mc:Choice>
        <mc:Fallback xmlns="">
          <p:sp>
            <p:nvSpPr>
              <p:cNvPr id="28" name="Rectangle 27">
                <a:extLst>
                  <a:ext uri="{FF2B5EF4-FFF2-40B4-BE49-F238E27FC236}">
                    <a16:creationId xmlns:a16="http://schemas.microsoft.com/office/drawing/2014/main" id="{90CDD99F-FAF8-6F40-AE8E-894663D7CDE2}"/>
                  </a:ext>
                </a:extLst>
              </p:cNvPr>
              <p:cNvSpPr>
                <a:spLocks noRot="1" noChangeAspect="1" noMove="1" noResize="1" noEditPoints="1" noAdjustHandles="1" noChangeArrowheads="1" noChangeShapeType="1" noTextEdit="1"/>
              </p:cNvSpPr>
              <p:nvPr/>
            </p:nvSpPr>
            <p:spPr>
              <a:xfrm>
                <a:off x="5846848" y="4732773"/>
                <a:ext cx="5183102" cy="461665"/>
              </a:xfrm>
              <a:prstGeom prst="rect">
                <a:avLst/>
              </a:prstGeom>
              <a:blipFill>
                <a:blip r:embed="rId18"/>
                <a:stretch>
                  <a:fillRect l="-1707"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009E647-9D67-FF42-9C65-FEE389EFF515}"/>
                  </a:ext>
                </a:extLst>
              </p:cNvPr>
              <p:cNvSpPr/>
              <p:nvPr/>
            </p:nvSpPr>
            <p:spPr>
              <a:xfrm>
                <a:off x="5846848" y="5194438"/>
                <a:ext cx="5183102"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𝑡</m:t>
                        </m:r>
                      </m:sub>
                    </m:sSub>
                    <m:r>
                      <a:rPr lang="en-US" sz="2400" b="0" i="1" smtClean="0">
                        <a:solidFill>
                          <a:schemeClr val="tx1"/>
                        </a:solidFill>
                        <a:latin typeface="Cambria Math" panose="02040503050406030204" pitchFamily="18" charset="0"/>
                      </a:rPr>
                      <m:t>=</m:t>
                    </m:r>
                    <m:f>
                      <m:fPr>
                        <m:type m:val="skw"/>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den>
                    </m:f>
                  </m:oMath>
                </a14:m>
                <a:r>
                  <a:rPr lang="en-US" sz="2400" dirty="0"/>
                  <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r>
                  <a:rPr lang="en-US" sz="2400" dirty="0"/>
                  <a:t>)</a:t>
                </a:r>
              </a:p>
            </p:txBody>
          </p:sp>
        </mc:Choice>
        <mc:Fallback xmlns="">
          <p:sp>
            <p:nvSpPr>
              <p:cNvPr id="29" name="Rectangle 28">
                <a:extLst>
                  <a:ext uri="{FF2B5EF4-FFF2-40B4-BE49-F238E27FC236}">
                    <a16:creationId xmlns:a16="http://schemas.microsoft.com/office/drawing/2014/main" id="{4009E647-9D67-FF42-9C65-FEE389EFF515}"/>
                  </a:ext>
                </a:extLst>
              </p:cNvPr>
              <p:cNvSpPr>
                <a:spLocks noRot="1" noChangeAspect="1" noMove="1" noResize="1" noEditPoints="1" noAdjustHandles="1" noChangeArrowheads="1" noChangeShapeType="1" noTextEdit="1"/>
              </p:cNvSpPr>
              <p:nvPr/>
            </p:nvSpPr>
            <p:spPr>
              <a:xfrm>
                <a:off x="5846848" y="5194438"/>
                <a:ext cx="5183102" cy="461665"/>
              </a:xfrm>
              <a:prstGeom prst="rect">
                <a:avLst/>
              </a:prstGeom>
              <a:blipFill>
                <a:blip r:embed="rId19"/>
                <a:stretch>
                  <a:fillRect l="-1707"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3C77F1D-98FB-4B4D-AEF7-6CE19485C2EF}"/>
                  </a:ext>
                </a:extLst>
              </p:cNvPr>
              <p:cNvSpPr/>
              <p:nvPr/>
            </p:nvSpPr>
            <p:spPr>
              <a:xfrm>
                <a:off x="751105" y="5862886"/>
                <a:ext cx="6266715" cy="461665"/>
              </a:xfrm>
              <a:prstGeom prst="rect">
                <a:avLst/>
              </a:prstGeom>
            </p:spPr>
            <p:txBody>
              <a:bodyPr wrap="square">
                <a:spAutoFit/>
              </a:bodyPr>
              <a:lstStyle/>
              <a:p>
                <a14:m>
                  <m:oMath xmlns:m="http://schemas.openxmlformats.org/officeDocument/2006/math">
                    <m:r>
                      <a:rPr lang="en-US" sz="2400" b="0" i="1" smtClean="0">
                        <a:solidFill>
                          <a:schemeClr val="tx1"/>
                        </a:solidFill>
                        <a:latin typeface="Cambria Math" panose="02040503050406030204" pitchFamily="18" charset="0"/>
                      </a:rPr>
                      <m:t>∴</m:t>
                    </m:r>
                    <m:sSub>
                      <m:sSubPr>
                        <m:ctrlPr>
                          <a:rPr lang="en-US" sz="2400" b="1" i="1" smtClean="0">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𝑨</m:t>
                        </m:r>
                      </m:e>
                      <m:sub>
                        <m:r>
                          <a:rPr lang="en-US" sz="2400" b="1" i="1" smtClean="0">
                            <a:solidFill>
                              <a:srgbClr val="7030A0"/>
                            </a:solidFill>
                            <a:latin typeface="Cambria Math" panose="02040503050406030204" pitchFamily="18" charset="0"/>
                          </a:rPr>
                          <m:t>𝑻</m:t>
                        </m:r>
                      </m:sub>
                    </m:sSub>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nary>
                      <m:naryPr>
                        <m:chr m:val="∑"/>
                        <m:supHide m:val="on"/>
                        <m:ctrlPr>
                          <a:rPr lang="en-US" sz="2400" b="0" i="1" smtClean="0">
                            <a:solidFill>
                              <a:schemeClr val="tx1"/>
                            </a:solidFill>
                            <a:latin typeface="Cambria Math" panose="02040503050406030204" pitchFamily="18" charset="0"/>
                          </a:rPr>
                        </m:ctrlPr>
                      </m:naryPr>
                      <m:sub>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𝑇</m:t>
                        </m:r>
                      </m:sub>
                      <m:sup/>
                      <m:e>
                        <m:r>
                          <a:rPr lang="en-US" sz="2400" i="1">
                            <a:latin typeface="Cambria Math" panose="02040503050406030204" pitchFamily="18" charset="0"/>
                          </a:rPr>
                          <m:t>1</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=0</m:t>
                            </m:r>
                          </m:e>
                        </m:d>
                      </m:e>
                    </m:nary>
                    <m:r>
                      <a:rPr lang="en-US" sz="2400" b="0" i="1" smtClean="0">
                        <a:solidFill>
                          <a:schemeClr val="tx1"/>
                        </a:solidFill>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a:t>
                </a:r>
              </a:p>
            </p:txBody>
          </p:sp>
        </mc:Choice>
        <mc:Fallback xmlns="">
          <p:sp>
            <p:nvSpPr>
              <p:cNvPr id="30" name="Rectangle 29">
                <a:extLst>
                  <a:ext uri="{FF2B5EF4-FFF2-40B4-BE49-F238E27FC236}">
                    <a16:creationId xmlns:a16="http://schemas.microsoft.com/office/drawing/2014/main" id="{43C77F1D-98FB-4B4D-AEF7-6CE19485C2EF}"/>
                  </a:ext>
                </a:extLst>
              </p:cNvPr>
              <p:cNvSpPr>
                <a:spLocks noRot="1" noChangeAspect="1" noMove="1" noResize="1" noEditPoints="1" noAdjustHandles="1" noChangeArrowheads="1" noChangeShapeType="1" noTextEdit="1"/>
              </p:cNvSpPr>
              <p:nvPr/>
            </p:nvSpPr>
            <p:spPr>
              <a:xfrm>
                <a:off x="751105" y="5862886"/>
                <a:ext cx="6266715" cy="461665"/>
              </a:xfrm>
              <a:prstGeom prst="rect">
                <a:avLst/>
              </a:prstGeom>
              <a:blipFill>
                <a:blip r:embed="rId20"/>
                <a:stretch>
                  <a:fillRect t="-124324" b="-191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C045D14-C766-1049-9015-558A2B3C3477}"/>
                  </a:ext>
                </a:extLst>
              </p:cNvPr>
              <p:cNvSpPr/>
              <p:nvPr/>
            </p:nvSpPr>
            <p:spPr>
              <a:xfrm>
                <a:off x="5846848" y="3683050"/>
                <a:ext cx="3540040" cy="461665"/>
              </a:xfrm>
              <a:prstGeom prst="rect">
                <a:avLst/>
              </a:prstGeom>
            </p:spPr>
            <p:txBody>
              <a:bodyPr wrap="square">
                <a:spAutoFit/>
              </a:bodyPr>
              <a:lstStyle/>
              <a:p>
                <a:r>
                  <a:rPr lang="en-US" sz="2400" dirty="0"/>
                  <a:t>(</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ℱ</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𝑔</m:t>
                            </m:r>
                          </m:e>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sub>
                        </m:sSub>
                      </m:e>
                    </m:d>
                  </m:oMath>
                </a14:m>
                <a:r>
                  <a:rPr lang="en-US" sz="2400" dirty="0"/>
                  <a:t>)</a:t>
                </a:r>
              </a:p>
            </p:txBody>
          </p:sp>
        </mc:Choice>
        <mc:Fallback xmlns="">
          <p:sp>
            <p:nvSpPr>
              <p:cNvPr id="31" name="Rectangle 30">
                <a:extLst>
                  <a:ext uri="{FF2B5EF4-FFF2-40B4-BE49-F238E27FC236}">
                    <a16:creationId xmlns:a16="http://schemas.microsoft.com/office/drawing/2014/main" id="{1C045D14-C766-1049-9015-558A2B3C3477}"/>
                  </a:ext>
                </a:extLst>
              </p:cNvPr>
              <p:cNvSpPr>
                <a:spLocks noRot="1" noChangeAspect="1" noMove="1" noResize="1" noEditPoints="1" noAdjustHandles="1" noChangeArrowheads="1" noChangeShapeType="1" noTextEdit="1"/>
              </p:cNvSpPr>
              <p:nvPr/>
            </p:nvSpPr>
            <p:spPr>
              <a:xfrm>
                <a:off x="5846848" y="3683050"/>
                <a:ext cx="3540040" cy="461665"/>
              </a:xfrm>
              <a:prstGeom prst="rect">
                <a:avLst/>
              </a:prstGeom>
              <a:blipFill>
                <a:blip r:embed="rId21"/>
                <a:stretch>
                  <a:fillRect l="-2500"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4CAEF06-FEDB-654D-B82A-63ECE4F6E655}"/>
                  </a:ext>
                </a:extLst>
              </p:cNvPr>
              <p:cNvSpPr/>
              <p:nvPr/>
            </p:nvSpPr>
            <p:spPr>
              <a:xfrm>
                <a:off x="6209954" y="5862885"/>
                <a:ext cx="6266715" cy="461665"/>
              </a:xfrm>
              <a:prstGeom prst="rect">
                <a:avLst/>
              </a:prstGeom>
            </p:spPr>
            <p:txBody>
              <a:bodyPr wrap="square">
                <a:spAutoFit/>
              </a:bodyPr>
              <a:lstStyle/>
              <a:p>
                <a:r>
                  <a:rPr lang="en-US" sz="2400" b="0" dirty="0"/>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a14:m>
                <a:r>
                  <a:rPr lang="en-US" sz="2400" dirty="0">
                    <a:solidFill>
                      <a:schemeClr val="tx1"/>
                    </a:solidFill>
                  </a:rPr>
                  <a:t> is called local time of </a:t>
                </a:r>
                <a14:m>
                  <m:oMath xmlns:m="http://schemas.openxmlformats.org/officeDocument/2006/math">
                    <m:r>
                      <a:rPr lang="en-US" sz="2400" b="0" i="1" smtClean="0">
                        <a:solidFill>
                          <a:schemeClr val="tx1"/>
                        </a:solidFill>
                        <a:latin typeface="Cambria Math" panose="02040503050406030204" pitchFamily="18" charset="0"/>
                      </a:rPr>
                      <m:t>𝑔</m:t>
                    </m:r>
                  </m:oMath>
                </a14:m>
                <a:r>
                  <a:rPr lang="en-US" sz="2400" dirty="0">
                    <a:solidFill>
                      <a:schemeClr val="tx1"/>
                    </a:solidFill>
                  </a:rPr>
                  <a:t>.)</a:t>
                </a:r>
              </a:p>
            </p:txBody>
          </p:sp>
        </mc:Choice>
        <mc:Fallback xmlns="">
          <p:sp>
            <p:nvSpPr>
              <p:cNvPr id="32" name="Rectangle 31">
                <a:extLst>
                  <a:ext uri="{FF2B5EF4-FFF2-40B4-BE49-F238E27FC236}">
                    <a16:creationId xmlns:a16="http://schemas.microsoft.com/office/drawing/2014/main" id="{C4CAEF06-FEDB-654D-B82A-63ECE4F6E655}"/>
                  </a:ext>
                </a:extLst>
              </p:cNvPr>
              <p:cNvSpPr>
                <a:spLocks noRot="1" noChangeAspect="1" noMove="1" noResize="1" noEditPoints="1" noAdjustHandles="1" noChangeArrowheads="1" noChangeShapeType="1" noTextEdit="1"/>
              </p:cNvSpPr>
              <p:nvPr/>
            </p:nvSpPr>
            <p:spPr>
              <a:xfrm>
                <a:off x="6209954" y="5862885"/>
                <a:ext cx="6266715" cy="461665"/>
              </a:xfrm>
              <a:prstGeom prst="rect">
                <a:avLst/>
              </a:prstGeom>
              <a:blipFill>
                <a:blip r:embed="rId22"/>
                <a:stretch>
                  <a:fillRect l="-1417"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20270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P spid="27" grpId="0"/>
      <p:bldP spid="28" grpId="0"/>
      <p:bldP spid="29" grpId="0"/>
      <p:bldP spid="30" grpId="0"/>
      <p:bldP spid="31" grpId="0"/>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3E4696-F9F1-2846-9EF9-BCE9935AFEE5}"/>
                  </a:ext>
                </a:extLst>
              </p:cNvPr>
              <p:cNvSpPr/>
              <p:nvPr/>
            </p:nvSpPr>
            <p:spPr>
              <a:xfrm>
                <a:off x="5821406" y="2912969"/>
                <a:ext cx="5532394" cy="837345"/>
              </a:xfrm>
              <a:prstGeom prst="rect">
                <a:avLst/>
              </a:prstGeom>
            </p:spPr>
            <p:txBody>
              <a:bodyPr wrap="square">
                <a:spAutoFit/>
              </a:bodyPr>
              <a:lstStyle/>
              <a:p>
                <a:r>
                  <a:rPr lang="en-US" sz="2400" b="0" dirty="0" err="1"/>
                  <a:t>Doob</a:t>
                </a:r>
                <a:r>
                  <a:rPr lang="en-US" sz="2400" b="0" dirty="0"/>
                  <a:t> decomposition. </a:t>
                </a:r>
                <a14:m>
                  <m:oMath xmlns:m="http://schemas.openxmlformats.org/officeDocument/2006/math">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𝑀</m:t>
                        </m:r>
                      </m:e>
                      <m:sub>
                        <m:r>
                          <a:rPr lang="en-US" sz="2400" b="0" i="1" smtClean="0">
                            <a:latin typeface="Cambria Math" panose="02040503050406030204" pitchFamily="18" charset="0"/>
                          </a:rPr>
                          <m:t>𝑇</m:t>
                        </m:r>
                      </m:sub>
                    </m:sSub>
                  </m:oMath>
                </a14:m>
                <a:r>
                  <a:rPr lang="en-US" sz="2400" dirty="0"/>
                  <a:t> a martingale.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1</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=0</m:t>
                            </m:r>
                          </m:e>
                        </m:d>
                      </m:e>
                    </m:nary>
                  </m:oMath>
                </a14:m>
                <a:r>
                  <a:rPr lang="en-US" sz="2400" dirty="0"/>
                  <a:t> is local time of </a:t>
                </a:r>
                <a14:m>
                  <m:oMath xmlns:m="http://schemas.openxmlformats.org/officeDocument/2006/math">
                    <m:r>
                      <a:rPr lang="en-US" sz="2400" b="0" i="1" smtClean="0">
                        <a:latin typeface="Cambria Math" panose="02040503050406030204" pitchFamily="18" charset="0"/>
                      </a:rPr>
                      <m:t>𝑔</m:t>
                    </m:r>
                  </m:oMath>
                </a14:m>
                <a:r>
                  <a:rPr lang="en-US" sz="2400" dirty="0"/>
                  <a:t>. </a:t>
                </a:r>
              </a:p>
            </p:txBody>
          </p:sp>
        </mc:Choice>
        <mc:Fallback xmlns="">
          <p:sp>
            <p:nvSpPr>
              <p:cNvPr id="18" name="Rectangle 17">
                <a:extLst>
                  <a:ext uri="{FF2B5EF4-FFF2-40B4-BE49-F238E27FC236}">
                    <a16:creationId xmlns:a16="http://schemas.microsoft.com/office/drawing/2014/main" id="{C53E4696-F9F1-2846-9EF9-BCE9935AFEE5}"/>
                  </a:ext>
                </a:extLst>
              </p:cNvPr>
              <p:cNvSpPr>
                <a:spLocks noRot="1" noChangeAspect="1" noMove="1" noResize="1" noEditPoints="1" noAdjustHandles="1" noChangeArrowheads="1" noChangeShapeType="1" noTextEdit="1"/>
              </p:cNvSpPr>
              <p:nvPr/>
            </p:nvSpPr>
            <p:spPr>
              <a:xfrm>
                <a:off x="5821406" y="2912969"/>
                <a:ext cx="5532394" cy="837345"/>
              </a:xfrm>
              <a:prstGeom prst="rect">
                <a:avLst/>
              </a:prstGeom>
              <a:blipFill>
                <a:blip r:embed="rId7"/>
                <a:stretch>
                  <a:fillRect l="-1602" t="-25373" b="-10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ABB75928-1EBE-524A-96D2-6AA3D752E05E}"/>
                  </a:ext>
                </a:extLst>
              </p:cNvPr>
              <p:cNvSpPr/>
              <p:nvPr/>
            </p:nvSpPr>
            <p:spPr>
              <a:xfrm>
                <a:off x="1821708" y="4018657"/>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oMath>
                  </m:oMathPara>
                </a14:m>
                <a:endParaRPr lang="en-US" sz="2400" dirty="0"/>
              </a:p>
            </p:txBody>
          </p:sp>
        </mc:Choice>
        <mc:Fallback xmlns="">
          <p:sp>
            <p:nvSpPr>
              <p:cNvPr id="19" name="Rectangle 18">
                <a:extLst>
                  <a:ext uri="{FF2B5EF4-FFF2-40B4-BE49-F238E27FC236}">
                    <a16:creationId xmlns:a16="http://schemas.microsoft.com/office/drawing/2014/main" id="{ABB75928-1EBE-524A-96D2-6AA3D752E05E}"/>
                  </a:ext>
                </a:extLst>
              </p:cNvPr>
              <p:cNvSpPr>
                <a:spLocks noRot="1" noChangeAspect="1" noMove="1" noResize="1" noEditPoints="1" noAdjustHandles="1" noChangeArrowheads="1" noChangeShapeType="1" noTextEdit="1"/>
              </p:cNvSpPr>
              <p:nvPr/>
            </p:nvSpPr>
            <p:spPr>
              <a:xfrm>
                <a:off x="1821708" y="4018657"/>
                <a:ext cx="4120552" cy="572529"/>
              </a:xfrm>
              <a:prstGeom prst="rect">
                <a:avLst/>
              </a:prstGeom>
              <a:blipFill>
                <a:blip r:embed="rId8"/>
                <a:stretch>
                  <a:fillRect t="-119149" b="-1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D700100-B98A-F14B-92CE-285480983D0D}"/>
                  </a:ext>
                </a:extLst>
              </p:cNvPr>
              <p:cNvSpPr/>
              <p:nvPr/>
            </p:nvSpPr>
            <p:spPr>
              <a:xfrm>
                <a:off x="5821406" y="3886248"/>
                <a:ext cx="6332494" cy="830997"/>
              </a:xfrm>
              <a:prstGeom prst="rect">
                <a:avLst/>
              </a:prstGeom>
            </p:spPr>
            <p:txBody>
              <a:bodyPr wrap="square">
                <a:spAutoFit/>
              </a:bodyPr>
              <a:lstStyle/>
              <a:p>
                <a:r>
                  <a:rPr lang="en-US" sz="2400" dirty="0"/>
                  <a:t>Tanaka’s Formula: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a14:m>
                <a:r>
                  <a:rPr lang="en-US" sz="2400" dirty="0"/>
                  <a:t>;</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𝑍</m:t>
                        </m:r>
                      </m:e>
                      <m:sub>
                        <m:r>
                          <a:rPr lang="en-US" sz="2400" i="1">
                            <a:latin typeface="Cambria Math" panose="02040503050406030204" pitchFamily="18" charset="0"/>
                          </a:rPr>
                          <m:t>𝑇</m:t>
                        </m:r>
                      </m:sub>
                    </m:sSub>
                  </m:oMath>
                </a14:m>
                <a:r>
                  <a:rPr lang="en-US" sz="2400" dirty="0"/>
                  <a:t> a martingale.</a:t>
                </a:r>
              </a:p>
            </p:txBody>
          </p:sp>
        </mc:Choice>
        <mc:Fallback xmlns="">
          <p:sp>
            <p:nvSpPr>
              <p:cNvPr id="20" name="Rectangle 19">
                <a:extLst>
                  <a:ext uri="{FF2B5EF4-FFF2-40B4-BE49-F238E27FC236}">
                    <a16:creationId xmlns:a16="http://schemas.microsoft.com/office/drawing/2014/main" id="{DD700100-B98A-F14B-92CE-285480983D0D}"/>
                  </a:ext>
                </a:extLst>
              </p:cNvPr>
              <p:cNvSpPr>
                <a:spLocks noRot="1" noChangeAspect="1" noMove="1" noResize="1" noEditPoints="1" noAdjustHandles="1" noChangeArrowheads="1" noChangeShapeType="1" noTextEdit="1"/>
              </p:cNvSpPr>
              <p:nvPr/>
            </p:nvSpPr>
            <p:spPr>
              <a:xfrm>
                <a:off x="5821406" y="3886248"/>
                <a:ext cx="6332494" cy="830997"/>
              </a:xfrm>
              <a:prstGeom prst="rect">
                <a:avLst/>
              </a:prstGeom>
              <a:blipFill>
                <a:blip r:embed="rId9"/>
                <a:stretch>
                  <a:fillRect l="-1400"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CF61639-F8A2-F947-8024-FB32974BB4FF}"/>
                  </a:ext>
                </a:extLst>
              </p:cNvPr>
              <p:cNvSpPr/>
              <p:nvPr/>
            </p:nvSpPr>
            <p:spPr>
              <a:xfrm>
                <a:off x="2216809" y="4953288"/>
                <a:ext cx="2354998"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m:t>
                      </m:r>
                      <m:f>
                        <m:fPr>
                          <m:type m:val="skw"/>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𝑇</m:t>
                          </m:r>
                        </m:sub>
                      </m:sSub>
                    </m:oMath>
                  </m:oMathPara>
                </a14:m>
                <a:endParaRPr lang="en-US" sz="2400" dirty="0"/>
              </a:p>
            </p:txBody>
          </p:sp>
        </mc:Choice>
        <mc:Fallback xmlns="">
          <p:sp>
            <p:nvSpPr>
              <p:cNvPr id="21" name="Rectangle 20">
                <a:extLst>
                  <a:ext uri="{FF2B5EF4-FFF2-40B4-BE49-F238E27FC236}">
                    <a16:creationId xmlns:a16="http://schemas.microsoft.com/office/drawing/2014/main" id="{9CF61639-F8A2-F947-8024-FB32974BB4FF}"/>
                  </a:ext>
                </a:extLst>
              </p:cNvPr>
              <p:cNvSpPr>
                <a:spLocks noRot="1" noChangeAspect="1" noMove="1" noResize="1" noEditPoints="1" noAdjustHandles="1" noChangeArrowheads="1" noChangeShapeType="1" noTextEdit="1"/>
              </p:cNvSpPr>
              <p:nvPr/>
            </p:nvSpPr>
            <p:spPr>
              <a:xfrm>
                <a:off x="2216809" y="4953288"/>
                <a:ext cx="2354998" cy="572529"/>
              </a:xfrm>
              <a:prstGeom prst="rect">
                <a:avLst/>
              </a:prstGeom>
              <a:blipFill>
                <a:blip r:embed="rId10"/>
                <a:stretch>
                  <a:fillRect t="-121739" b="-1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13D927D-F29D-CC43-803D-08DE4B48A0D3}"/>
                  </a:ext>
                </a:extLst>
              </p:cNvPr>
              <p:cNvSpPr/>
              <p:nvPr/>
            </p:nvSpPr>
            <p:spPr>
              <a:xfrm>
                <a:off x="5821406" y="4849654"/>
                <a:ext cx="5681746" cy="850746"/>
              </a:xfrm>
              <a:prstGeom prst="rect">
                <a:avLst/>
              </a:prstGeom>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𝑀</m:t>
                            </m:r>
                          </m:e>
                        </m:acc>
                      </m:e>
                      <m:sub>
                        <m:r>
                          <a:rPr lang="en-US" sz="2400" b="0" i="1" smtClean="0">
                            <a:latin typeface="Cambria Math" panose="02040503050406030204" pitchFamily="18" charset="0"/>
                          </a:rPr>
                          <m:t>𝑇</m:t>
                        </m:r>
                      </m:sub>
                    </m:sSub>
                  </m:oMath>
                </a14:m>
                <a:r>
                  <a:rPr lang="en-US" sz="2400" dirty="0"/>
                  <a:t> a martingale w/ bounded increments;</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b="0" i="1" smtClean="0">
                        <a:latin typeface="Cambria Math" panose="02040503050406030204" pitchFamily="18" charset="0"/>
                      </a:rPr>
                      <m:t>=0</m:t>
                    </m:r>
                  </m:oMath>
                </a14:m>
                <a:r>
                  <a:rPr lang="en-US" sz="2400" dirty="0"/>
                  <a:t> </a:t>
                </a:r>
              </a:p>
            </p:txBody>
          </p:sp>
        </mc:Choice>
        <mc:Fallback xmlns="">
          <p:sp>
            <p:nvSpPr>
              <p:cNvPr id="22" name="Rectangle 21">
                <a:extLst>
                  <a:ext uri="{FF2B5EF4-FFF2-40B4-BE49-F238E27FC236}">
                    <a16:creationId xmlns:a16="http://schemas.microsoft.com/office/drawing/2014/main" id="{813D927D-F29D-CC43-803D-08DE4B48A0D3}"/>
                  </a:ext>
                </a:extLst>
              </p:cNvPr>
              <p:cNvSpPr>
                <a:spLocks noRot="1" noChangeAspect="1" noMove="1" noResize="1" noEditPoints="1" noAdjustHandles="1" noChangeArrowheads="1" noChangeShapeType="1" noTextEdit="1"/>
              </p:cNvSpPr>
              <p:nvPr/>
            </p:nvSpPr>
            <p:spPr>
              <a:xfrm>
                <a:off x="5821406" y="4849654"/>
                <a:ext cx="5681746" cy="850746"/>
              </a:xfrm>
              <a:prstGeom prst="rect">
                <a:avLst/>
              </a:prstGeom>
              <a:blipFill>
                <a:blip r:embed="rId11"/>
                <a:stretch>
                  <a:fillRect t="-5882"/>
                </a:stretch>
              </a:blipFill>
            </p:spPr>
            <p:txBody>
              <a:bodyPr/>
              <a:lstStyle/>
              <a:p>
                <a:r>
                  <a:rPr lang="en-US">
                    <a:noFill/>
                  </a:rPr>
                  <a:t> </a:t>
                </a:r>
              </a:p>
            </p:txBody>
          </p:sp>
        </mc:Fallback>
      </mc:AlternateContent>
    </p:spTree>
    <p:extLst>
      <p:ext uri="{BB962C8B-B14F-4D97-AF65-F5344CB8AC3E}">
        <p14:creationId xmlns:p14="http://schemas.microsoft.com/office/powerpoint/2010/main" val="200754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F604577-8A10-ED4B-84A0-FB2C33A9CA5B}"/>
              </a:ext>
            </a:extLst>
          </p:cNvPr>
          <p:cNvPicPr>
            <a:picLocks noChangeAspect="1"/>
          </p:cNvPicPr>
          <p:nvPr/>
        </p:nvPicPr>
        <p:blipFill rotWithShape="1">
          <a:blip r:embed="rId11"/>
          <a:srcRect r="10793"/>
          <a:stretch/>
        </p:blipFill>
        <p:spPr>
          <a:xfrm>
            <a:off x="1963781" y="4362045"/>
            <a:ext cx="7715250" cy="2427337"/>
          </a:xfrm>
          <a:prstGeom prst="rect">
            <a:avLst/>
          </a:prstGeom>
        </p:spPr>
      </p:pic>
      <p:sp>
        <p:nvSpPr>
          <p:cNvPr id="4" name="Oval 3">
            <a:extLst>
              <a:ext uri="{FF2B5EF4-FFF2-40B4-BE49-F238E27FC236}">
                <a16:creationId xmlns:a16="http://schemas.microsoft.com/office/drawing/2014/main" id="{F6FD1DF9-5EC0-E247-86F8-D159862C7836}"/>
              </a:ext>
            </a:extLst>
          </p:cNvPr>
          <p:cNvSpPr/>
          <p:nvPr/>
        </p:nvSpPr>
        <p:spPr>
          <a:xfrm>
            <a:off x="8969240" y="4524551"/>
            <a:ext cx="374072" cy="374072"/>
          </a:xfrm>
          <a:prstGeom prst="ellipse">
            <a:avLst/>
          </a:prstGeom>
          <a:noFill/>
          <a:ln w="44450">
            <a:solidFill>
              <a:srgbClr val="21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0267C81-C3B8-3B4D-A366-63D28A690737}"/>
                  </a:ext>
                </a:extLst>
              </p:cNvPr>
              <p:cNvSpPr txBox="1"/>
              <p:nvPr/>
            </p:nvSpPr>
            <p:spPr>
              <a:xfrm>
                <a:off x="7646187" y="4309178"/>
                <a:ext cx="6089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𝜏</m:t>
                      </m:r>
                    </m:oMath>
                  </m:oMathPara>
                </a14:m>
                <a:endParaRPr lang="en-US" sz="2800" dirty="0"/>
              </a:p>
            </p:txBody>
          </p:sp>
        </mc:Choice>
        <mc:Fallback xmlns="">
          <p:sp>
            <p:nvSpPr>
              <p:cNvPr id="21" name="TextBox 20">
                <a:extLst>
                  <a:ext uri="{FF2B5EF4-FFF2-40B4-BE49-F238E27FC236}">
                    <a16:creationId xmlns:a16="http://schemas.microsoft.com/office/drawing/2014/main" id="{10267C81-C3B8-3B4D-A366-63D28A690737}"/>
                  </a:ext>
                </a:extLst>
              </p:cNvPr>
              <p:cNvSpPr txBox="1">
                <a:spLocks noRot="1" noChangeAspect="1" noMove="1" noResize="1" noEditPoints="1" noAdjustHandles="1" noChangeArrowheads="1" noChangeShapeType="1" noTextEdit="1"/>
              </p:cNvSpPr>
              <p:nvPr/>
            </p:nvSpPr>
            <p:spPr>
              <a:xfrm>
                <a:off x="7646187" y="4309178"/>
                <a:ext cx="608998" cy="523220"/>
              </a:xfrm>
              <a:prstGeom prst="rect">
                <a:avLst/>
              </a:prstGeom>
              <a:blipFill>
                <a:blip r:embed="rId1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EDF55FE-9913-B744-9E97-00F76A5FFCFA}"/>
              </a:ext>
            </a:extLst>
          </p:cNvPr>
          <p:cNvCxnSpPr>
            <a:cxnSpLocks/>
            <a:stCxn id="21" idx="3"/>
            <a:endCxn id="4" idx="2"/>
          </p:cNvCxnSpPr>
          <p:nvPr/>
        </p:nvCxnSpPr>
        <p:spPr>
          <a:xfrm>
            <a:off x="8255185" y="4570788"/>
            <a:ext cx="714055" cy="140799"/>
          </a:xfrm>
          <a:prstGeom prst="straightConnector1">
            <a:avLst/>
          </a:prstGeom>
          <a:ln w="38100">
            <a:solidFill>
              <a:srgbClr val="21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98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0C0D82-F022-D342-B8D3-443928213CF3}"/>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chemeClr val="bg1"/>
                          </a:solidFill>
                          <a:latin typeface="Cambria Math" panose="02040503050406030204" pitchFamily="18" charset="0"/>
                        </a:rPr>
                        <m:t>≥</m:t>
                      </m:r>
                      <m:f>
                        <m:fPr>
                          <m:type m:val="skw"/>
                          <m:ctrlPr>
                            <a:rPr lang="en-US" sz="2400" i="1">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𝑐</m:t>
                          </m:r>
                        </m:num>
                        <m:den>
                          <m:r>
                            <a:rPr lang="en-US" sz="2400" i="1">
                              <a:solidFill>
                                <a:schemeClr val="bg1"/>
                              </a:solidFill>
                              <a:latin typeface="Cambria Math" panose="02040503050406030204" pitchFamily="18" charset="0"/>
                            </a:rPr>
                            <m:t>2</m:t>
                          </m:r>
                        </m:den>
                      </m:f>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𝐸</m:t>
                      </m:r>
                      <m:r>
                        <a:rPr lang="en-US" sz="2400" b="0" i="1" smtClean="0">
                          <a:solidFill>
                            <a:schemeClr val="bg1"/>
                          </a:solidFill>
                          <a:latin typeface="Cambria Math" panose="02040503050406030204" pitchFamily="18" charset="0"/>
                        </a:rPr>
                        <m:t>[</m:t>
                      </m:r>
                      <m:rad>
                        <m:radPr>
                          <m:degHide m:val="on"/>
                          <m:ctrlPr>
                            <a:rPr lang="en-US" sz="2400" b="0" i="1" smtClean="0">
                              <a:solidFill>
                                <a:schemeClr val="bg1"/>
                              </a:solidFill>
                              <a:latin typeface="Cambria Math" panose="02040503050406030204" pitchFamily="18" charset="0"/>
                            </a:rPr>
                          </m:ctrlPr>
                        </m:radPr>
                        <m:deg/>
                        <m:e>
                          <m:r>
                            <a:rPr lang="en-US" sz="2400" b="0" i="1" smtClean="0">
                              <a:solidFill>
                                <a:schemeClr val="bg1"/>
                              </a:solidFill>
                              <a:latin typeface="Cambria Math" panose="02040503050406030204" pitchFamily="18" charset="0"/>
                            </a:rPr>
                            <m:t>𝜏</m:t>
                          </m:r>
                        </m:e>
                      </m:rad>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3" name="Rectangle 22">
                <a:extLst>
                  <a:ext uri="{FF2B5EF4-FFF2-40B4-BE49-F238E27FC236}">
                    <a16:creationId xmlns:a16="http://schemas.microsoft.com/office/drawing/2014/main" id="{650C0D82-F022-D342-B8D3-443928213CF3}"/>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9"/>
                <a:stretch>
                  <a:fillRect t="-119149" r="-403" b="-1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0"/>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850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Lower Bound</a:t>
            </a:r>
          </a:p>
        </p:txBody>
      </p:sp>
      <p:sp>
        <p:nvSpPr>
          <p:cNvPr id="12" name="TextBox 11">
            <a:extLst>
              <a:ext uri="{FF2B5EF4-FFF2-40B4-BE49-F238E27FC236}">
                <a16:creationId xmlns:a16="http://schemas.microsoft.com/office/drawing/2014/main" id="{22F8A571-7E39-534C-9A5C-898A06152C9D}"/>
              </a:ext>
            </a:extLst>
          </p:cNvPr>
          <p:cNvSpPr txBox="1"/>
          <p:nvPr/>
        </p:nvSpPr>
        <p:spPr>
          <a:xfrm>
            <a:off x="838198" y="900512"/>
            <a:ext cx="10833849" cy="523220"/>
          </a:xfrm>
          <a:prstGeom prst="rect">
            <a:avLst/>
          </a:prstGeom>
          <a:solidFill>
            <a:schemeClr val="bg1"/>
          </a:solidFill>
        </p:spPr>
        <p:txBody>
          <a:bodyPr wrap="square" rtlCol="0">
            <a:spAutoFit/>
          </a:bodyPr>
          <a:lstStyle/>
          <a:p>
            <a:r>
              <a:rPr lang="en-US" sz="2800" dirty="0"/>
              <a:t>Recall that</a:t>
            </a:r>
            <a:endParaRPr lang="en-US" sz="2800" b="1"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CF67F8-C3AC-C741-9E60-869EFDC07276}"/>
                  </a:ext>
                </a:extLst>
              </p:cNvPr>
              <p:cNvSpPr/>
              <p:nvPr/>
            </p:nvSpPr>
            <p:spPr>
              <a:xfrm>
                <a:off x="1199933" y="1260402"/>
                <a:ext cx="4120552" cy="9884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r>
                            <a:rPr lang="en-US" sz="2400" i="1">
                              <a:latin typeface="Cambria Math" panose="02040503050406030204" pitchFamily="18" charset="0"/>
                            </a:rPr>
                            <m:t>𝑇</m:t>
                          </m:r>
                        </m:sub>
                        <m:sup/>
                        <m:e>
                          <m:sSub>
                            <m:sSubPr>
                              <m:ctrlPr>
                                <a:rPr lang="en-US" sz="2400" b="1" i="1">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sub>
                          </m:sSub>
                          <m:r>
                            <a:rPr lang="en-US" sz="2400" i="1">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rPr>
                                <m:t>𝒈</m:t>
                              </m:r>
                            </m:e>
                            <m:sub>
                              <m:r>
                                <a:rPr lang="en-US" sz="2400" b="1" i="1">
                                  <a:solidFill>
                                    <a:schemeClr val="accent6"/>
                                  </a:solidFill>
                                  <a:latin typeface="Cambria Math" panose="02040503050406030204" pitchFamily="18" charset="0"/>
                                </a:rPr>
                                <m:t>𝒕</m:t>
                              </m:r>
                              <m:r>
                                <a:rPr lang="en-US" sz="2400" b="1" i="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𝟏</m:t>
                              </m:r>
                            </m:sub>
                          </m:sSub>
                          <m:r>
                            <a:rPr lang="en-US" sz="2400" i="1">
                              <a:latin typeface="Cambria Math" panose="02040503050406030204" pitchFamily="18" charset="0"/>
                            </a:rPr>
                            <m:t>)</m:t>
                          </m:r>
                        </m:e>
                      </m:nary>
                    </m:oMath>
                  </m:oMathPara>
                </a14:m>
                <a:endParaRPr lang="en-US" sz="2400" dirty="0"/>
              </a:p>
            </p:txBody>
          </p:sp>
        </mc:Choice>
        <mc:Fallback xmlns="">
          <p:sp>
            <p:nvSpPr>
              <p:cNvPr id="6" name="Rectangle 5">
                <a:extLst>
                  <a:ext uri="{FF2B5EF4-FFF2-40B4-BE49-F238E27FC236}">
                    <a16:creationId xmlns:a16="http://schemas.microsoft.com/office/drawing/2014/main" id="{27CF67F8-C3AC-C741-9E60-869EFDC07276}"/>
                  </a:ext>
                </a:extLst>
              </p:cNvPr>
              <p:cNvSpPr>
                <a:spLocks noRot="1" noChangeAspect="1" noMove="1" noResize="1" noEditPoints="1" noAdjustHandles="1" noChangeArrowheads="1" noChangeShapeType="1" noTextEdit="1"/>
              </p:cNvSpPr>
              <p:nvPr/>
            </p:nvSpPr>
            <p:spPr>
              <a:xfrm>
                <a:off x="1199933" y="1260402"/>
                <a:ext cx="4120552" cy="988476"/>
              </a:xfrm>
              <a:prstGeom prst="rect">
                <a:avLst/>
              </a:prstGeom>
              <a:blipFill>
                <a:blip r:embed="rId3"/>
                <a:stretch>
                  <a:fillRect t="-127848" b="-179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F6F669C-EDCE-6B4B-B4A8-084B52A74044}"/>
                  </a:ext>
                </a:extLst>
              </p:cNvPr>
              <p:cNvSpPr/>
              <p:nvPr/>
            </p:nvSpPr>
            <p:spPr>
              <a:xfrm>
                <a:off x="6435989" y="1523807"/>
                <a:ext cx="4401899" cy="461665"/>
              </a:xfrm>
              <a:prstGeom prst="rect">
                <a:avLst/>
              </a:prstGeom>
            </p:spPr>
            <p:txBody>
              <a:bodyPr wrap="square">
                <a:spAutoFit/>
              </a:bodyPr>
              <a:lstStyle/>
              <a:p>
                <a:r>
                  <a:rPr lang="en-US" sz="2400" dirty="0"/>
                  <a:t>where</a:t>
                </a:r>
                <a:r>
                  <a:rPr lang="en-US" sz="2400" dirty="0">
                    <a:solidFill>
                      <a:schemeClr val="accent1"/>
                    </a:solidFill>
                  </a:rPr>
                  <a:t> </a:t>
                </a:r>
                <a14:m>
                  <m:oMath xmlns:m="http://schemas.openxmlformats.org/officeDocument/2006/math">
                    <m:sSub>
                      <m:sSubPr>
                        <m:ctrlPr>
                          <a:rPr lang="en-US" sz="2400" b="1" i="1" smtClean="0">
                            <a:solidFill>
                              <a:schemeClr val="accent1"/>
                            </a:solidFill>
                            <a:latin typeface="Cambria Math" panose="02040503050406030204" pitchFamily="18" charset="0"/>
                          </a:rPr>
                        </m:ctrlPr>
                      </m:sSubPr>
                      <m:e>
                        <m:r>
                          <a:rPr lang="en-US" sz="2400" b="1" i="1">
                            <a:solidFill>
                              <a:schemeClr val="accent1"/>
                            </a:solidFill>
                            <a:latin typeface="Cambria Math" panose="02040503050406030204" pitchFamily="18" charset="0"/>
                          </a:rPr>
                          <m:t>𝒑</m:t>
                        </m:r>
                      </m:e>
                      <m:sub>
                        <m:r>
                          <a:rPr lang="en-US" sz="2400" b="1" i="1">
                            <a:solidFill>
                              <a:schemeClr val="accent1"/>
                            </a:solidFill>
                            <a:latin typeface="Cambria Math" panose="02040503050406030204" pitchFamily="18" charset="0"/>
                          </a:rPr>
                          <m:t>𝒕</m:t>
                        </m:r>
                      </m:sub>
                    </m:sSub>
                    <m:r>
                      <a:rPr lang="en-US" sz="2400" b="0" i="1" smtClean="0">
                        <a:solidFill>
                          <a:schemeClr val="accent1"/>
                        </a:solidFill>
                        <a:latin typeface="Cambria Math" panose="02040503050406030204" pitchFamily="18" charset="0"/>
                      </a:rPr>
                      <m:t>=0.5</m:t>
                    </m:r>
                  </m:oMath>
                </a14:m>
                <a:r>
                  <a:rPr lang="en-US" sz="2400" dirty="0"/>
                  <a:t> when </a:t>
                </a:r>
                <a14:m>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rPr>
                          <m:t>𝒈</m:t>
                        </m:r>
                      </m:e>
                      <m:sub>
                        <m:r>
                          <a:rPr lang="en-US" sz="2400" b="1" i="1" smtClean="0">
                            <a:solidFill>
                              <a:schemeClr val="accent6"/>
                            </a:solidFill>
                            <a:latin typeface="Cambria Math" panose="02040503050406030204" pitchFamily="18" charset="0"/>
                          </a:rPr>
                          <m:t>𝒕</m:t>
                        </m:r>
                        <m:r>
                          <a:rPr lang="en-US" sz="2400" b="1" i="1" smtClean="0">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𝟏</m:t>
                        </m:r>
                      </m:sub>
                    </m:sSub>
                    <m:r>
                      <a:rPr lang="en-US" sz="2400" b="0" i="1" smtClean="0">
                        <a:solidFill>
                          <a:schemeClr val="accent6"/>
                        </a:solidFill>
                        <a:latin typeface="Cambria Math" panose="02040503050406030204" pitchFamily="18" charset="0"/>
                      </a:rPr>
                      <m:t>=0</m:t>
                    </m:r>
                  </m:oMath>
                </a14:m>
                <a:endParaRPr lang="en-US" sz="2400" dirty="0"/>
              </a:p>
            </p:txBody>
          </p:sp>
        </mc:Choice>
        <mc:Fallback xmlns="">
          <p:sp>
            <p:nvSpPr>
              <p:cNvPr id="14" name="Rectangle 13">
                <a:extLst>
                  <a:ext uri="{FF2B5EF4-FFF2-40B4-BE49-F238E27FC236}">
                    <a16:creationId xmlns:a16="http://schemas.microsoft.com/office/drawing/2014/main" id="{6F6F669C-EDCE-6B4B-B4A8-084B52A74044}"/>
                  </a:ext>
                </a:extLst>
              </p:cNvPr>
              <p:cNvSpPr>
                <a:spLocks noRot="1" noChangeAspect="1" noMove="1" noResize="1" noEditPoints="1" noAdjustHandles="1" noChangeArrowheads="1" noChangeShapeType="1" noTextEdit="1"/>
              </p:cNvSpPr>
              <p:nvPr/>
            </p:nvSpPr>
            <p:spPr>
              <a:xfrm>
                <a:off x="6435989" y="1523807"/>
                <a:ext cx="4401899" cy="461665"/>
              </a:xfrm>
              <a:prstGeom prst="rect">
                <a:avLst/>
              </a:prstGeom>
              <a:blipFill>
                <a:blip r:embed="rId4"/>
                <a:stretch>
                  <a:fillRect l="-2017" t="-8333" b="-3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3800E1-FC4D-D047-B376-2D46D42E9F55}"/>
                  </a:ext>
                </a:extLst>
              </p:cNvPr>
              <p:cNvSpPr txBox="1"/>
              <p:nvPr/>
            </p:nvSpPr>
            <p:spPr>
              <a:xfrm>
                <a:off x="838197" y="2253815"/>
                <a:ext cx="10833849" cy="523220"/>
              </a:xfrm>
              <a:prstGeom prst="rect">
                <a:avLst/>
              </a:prstGeom>
              <a:noFill/>
            </p:spPr>
            <p:txBody>
              <a:bodyPr wrap="square" rtlCol="0">
                <a:spAutoFit/>
              </a:bodyPr>
              <a:lstStyle/>
              <a:p>
                <a:r>
                  <a:rPr lang="en-US" sz="2800" dirty="0"/>
                  <a:t>Evolve </a:t>
                </a:r>
                <a14:m>
                  <m:oMath xmlns:m="http://schemas.openxmlformats.org/officeDocument/2006/math">
                    <m:sSub>
                      <m:sSubPr>
                        <m:ctrlPr>
                          <a:rPr lang="en-US" sz="2800" b="1" i="1">
                            <a:solidFill>
                              <a:schemeClr val="accent6"/>
                            </a:solidFill>
                            <a:latin typeface="Cambria Math" panose="02040503050406030204" pitchFamily="18" charset="0"/>
                          </a:rPr>
                        </m:ctrlPr>
                      </m:sSubPr>
                      <m:e>
                        <m:r>
                          <a:rPr lang="en-US" sz="2800" b="1" i="1">
                            <a:solidFill>
                              <a:schemeClr val="accent6"/>
                            </a:solidFill>
                            <a:latin typeface="Cambria Math" panose="02040503050406030204" pitchFamily="18" charset="0"/>
                          </a:rPr>
                          <m:t>𝒈</m:t>
                        </m:r>
                      </m:e>
                      <m:sub>
                        <m:r>
                          <a:rPr lang="en-US" sz="2800" b="1" i="1">
                            <a:solidFill>
                              <a:schemeClr val="accent6"/>
                            </a:solidFill>
                            <a:latin typeface="Cambria Math" panose="02040503050406030204" pitchFamily="18" charset="0"/>
                          </a:rPr>
                          <m:t>𝒕</m:t>
                        </m:r>
                      </m:sub>
                    </m:sSub>
                  </m:oMath>
                </a14:m>
                <a:r>
                  <a:rPr lang="en-US" sz="2800" dirty="0"/>
                  <a:t> as reflected standard random walk on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ℤ</m:t>
                        </m:r>
                      </m:e>
                      <m:sub>
                        <m:r>
                          <a:rPr lang="en-US" sz="2800" b="0" i="1" smtClean="0">
                            <a:latin typeface="Cambria Math" panose="02040503050406030204" pitchFamily="18" charset="0"/>
                            <a:ea typeface="Cambria Math" panose="02040503050406030204" pitchFamily="18" charset="0"/>
                          </a:rPr>
                          <m:t>≥0</m:t>
                        </m:r>
                      </m:sub>
                    </m:sSub>
                  </m:oMath>
                </a14:m>
                <a:r>
                  <a:rPr lang="en-US" sz="2800" dirty="0"/>
                  <a:t>.</a:t>
                </a:r>
              </a:p>
            </p:txBody>
          </p:sp>
        </mc:Choice>
        <mc:Fallback xmlns="">
          <p:sp>
            <p:nvSpPr>
              <p:cNvPr id="15" name="TextBox 14">
                <a:extLst>
                  <a:ext uri="{FF2B5EF4-FFF2-40B4-BE49-F238E27FC236}">
                    <a16:creationId xmlns:a16="http://schemas.microsoft.com/office/drawing/2014/main" id="{4B3800E1-FC4D-D047-B376-2D46D42E9F55}"/>
                  </a:ext>
                </a:extLst>
              </p:cNvPr>
              <p:cNvSpPr txBox="1">
                <a:spLocks noRot="1" noChangeAspect="1" noMove="1" noResize="1" noEditPoints="1" noAdjustHandles="1" noChangeArrowheads="1" noChangeShapeType="1" noTextEdit="1"/>
              </p:cNvSpPr>
              <p:nvPr/>
            </p:nvSpPr>
            <p:spPr>
              <a:xfrm>
                <a:off x="838197" y="2253815"/>
                <a:ext cx="10833849" cy="523220"/>
              </a:xfrm>
              <a:prstGeom prst="rect">
                <a:avLst/>
              </a:prstGeom>
              <a:blipFill>
                <a:blip r:embed="rId5"/>
                <a:stretch>
                  <a:fillRect l="-1054"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C5BE14C-AA89-844C-9900-948443B7E03C}"/>
                  </a:ext>
                </a:extLst>
              </p:cNvPr>
              <p:cNvSpPr/>
              <p:nvPr/>
            </p:nvSpPr>
            <p:spPr>
              <a:xfrm>
                <a:off x="834173" y="3045378"/>
                <a:ext cx="4120552" cy="5725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𝑇</m:t>
                          </m:r>
                        </m:sub>
                      </m:sSub>
                    </m:oMath>
                  </m:oMathPara>
                </a14:m>
                <a:endParaRPr lang="en-US" sz="2400" dirty="0"/>
              </a:p>
            </p:txBody>
          </p:sp>
        </mc:Choice>
        <mc:Fallback xmlns="">
          <p:sp>
            <p:nvSpPr>
              <p:cNvPr id="13" name="Rectangle 12">
                <a:extLst>
                  <a:ext uri="{FF2B5EF4-FFF2-40B4-BE49-F238E27FC236}">
                    <a16:creationId xmlns:a16="http://schemas.microsoft.com/office/drawing/2014/main" id="{FC5BE14C-AA89-844C-9900-948443B7E03C}"/>
                  </a:ext>
                </a:extLst>
              </p:cNvPr>
              <p:cNvSpPr>
                <a:spLocks noRot="1" noChangeAspect="1" noMove="1" noResize="1" noEditPoints="1" noAdjustHandles="1" noChangeArrowheads="1" noChangeShapeType="1" noTextEdit="1"/>
              </p:cNvSpPr>
              <p:nvPr/>
            </p:nvSpPr>
            <p:spPr>
              <a:xfrm>
                <a:off x="834173" y="3045378"/>
                <a:ext cx="4120552" cy="572529"/>
              </a:xfrm>
              <a:prstGeom prst="rect">
                <a:avLst/>
              </a:prstGeom>
              <a:blipFill>
                <a:blip r:embed="rId6"/>
                <a:stretch>
                  <a:fillRect t="-126667" b="-19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DEB9522-83B7-7845-9A61-D1240D675B82}"/>
                  </a:ext>
                </a:extLst>
              </p:cNvPr>
              <p:cNvSpPr/>
              <p:nvPr/>
            </p:nvSpPr>
            <p:spPr>
              <a:xfrm>
                <a:off x="5821406" y="3095872"/>
                <a:ext cx="5850640" cy="471539"/>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i="1">
                            <a:latin typeface="Cambria Math" panose="02040503050406030204" pitchFamily="18" charset="0"/>
                          </a:rPr>
                          <m:t>𝑇</m:t>
                        </m:r>
                      </m:sub>
                    </m:sSub>
                  </m:oMath>
                </a14:m>
                <a:r>
                  <a:rPr lang="en-US" sz="2400" dirty="0"/>
                  <a:t> a martingale w/ bounded increments</a:t>
                </a:r>
              </a:p>
            </p:txBody>
          </p:sp>
        </mc:Choice>
        <mc:Fallback xmlns="">
          <p:sp>
            <p:nvSpPr>
              <p:cNvPr id="16" name="Rectangle 15">
                <a:extLst>
                  <a:ext uri="{FF2B5EF4-FFF2-40B4-BE49-F238E27FC236}">
                    <a16:creationId xmlns:a16="http://schemas.microsoft.com/office/drawing/2014/main" id="{2DEB9522-83B7-7845-9A61-D1240D675B82}"/>
                  </a:ext>
                </a:extLst>
              </p:cNvPr>
              <p:cNvSpPr>
                <a:spLocks noRot="1" noChangeAspect="1" noMove="1" noResize="1" noEditPoints="1" noAdjustHandles="1" noChangeArrowheads="1" noChangeShapeType="1" noTextEdit="1"/>
              </p:cNvSpPr>
              <p:nvPr/>
            </p:nvSpPr>
            <p:spPr>
              <a:xfrm>
                <a:off x="5821406" y="3095872"/>
                <a:ext cx="5850640" cy="471539"/>
              </a:xfrm>
              <a:prstGeom prst="rect">
                <a:avLst/>
              </a:prstGeom>
              <a:blipFill>
                <a:blip r:embed="rId7"/>
                <a:stretch>
                  <a:fillRect t="-10526"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0FB539-1CB2-964A-B303-6F939CFC4E1A}"/>
                  </a:ext>
                </a:extLst>
              </p:cNvPr>
              <p:cNvSpPr txBox="1"/>
              <p:nvPr/>
            </p:nvSpPr>
            <p:spPr>
              <a:xfrm>
                <a:off x="838197" y="3780412"/>
                <a:ext cx="10833849" cy="581634"/>
              </a:xfrm>
              <a:prstGeom prst="rect">
                <a:avLst/>
              </a:prstGeom>
              <a:noFill/>
            </p:spPr>
            <p:txBody>
              <a:bodyPr wrap="square" rtlCol="0">
                <a:spAutoFit/>
              </a:bodyPr>
              <a:lstStyle/>
              <a:p>
                <a:r>
                  <a:rPr lang="en-US" sz="2800" dirty="0"/>
                  <a:t>Consider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d>
                      </m:e>
                    </m:func>
                  </m:oMath>
                </a14:m>
                <a:r>
                  <a:rPr lang="en-US" sz="2800" dirty="0"/>
                  <a:t> for some </a:t>
                </a:r>
                <a14:m>
                  <m:oMath xmlns:m="http://schemas.openxmlformats.org/officeDocument/2006/math">
                    <m:r>
                      <a:rPr lang="en-US" sz="2800" i="1">
                        <a:latin typeface="Cambria Math" panose="02040503050406030204" pitchFamily="18" charset="0"/>
                      </a:rPr>
                      <m:t>𝑐</m:t>
                    </m:r>
                    <m:r>
                      <a:rPr lang="en-US" sz="2800" b="0" i="0" smtClean="0">
                        <a:latin typeface="Cambria Math" panose="02040503050406030204" pitchFamily="18" charset="0"/>
                      </a:rPr>
                      <m:t>&gt;1</m:t>
                    </m:r>
                  </m:oMath>
                </a14:m>
                <a:r>
                  <a:rPr lang="en-US" sz="2800" dirty="0"/>
                  <a:t>…</a:t>
                </a:r>
              </a:p>
            </p:txBody>
          </p:sp>
        </mc:Choice>
        <mc:Fallback xmlns="">
          <p:sp>
            <p:nvSpPr>
              <p:cNvPr id="17" name="TextBox 16">
                <a:extLst>
                  <a:ext uri="{FF2B5EF4-FFF2-40B4-BE49-F238E27FC236}">
                    <a16:creationId xmlns:a16="http://schemas.microsoft.com/office/drawing/2014/main" id="{EE0FB539-1CB2-964A-B303-6F939CFC4E1A}"/>
                  </a:ext>
                </a:extLst>
              </p:cNvPr>
              <p:cNvSpPr txBox="1">
                <a:spLocks noRot="1" noChangeAspect="1" noMove="1" noResize="1" noEditPoints="1" noAdjustHandles="1" noChangeArrowheads="1" noChangeShapeType="1" noTextEdit="1"/>
              </p:cNvSpPr>
              <p:nvPr/>
            </p:nvSpPr>
            <p:spPr>
              <a:xfrm>
                <a:off x="838197" y="3780412"/>
                <a:ext cx="10833849" cy="581634"/>
              </a:xfrm>
              <a:prstGeom prst="rect">
                <a:avLst/>
              </a:prstGeom>
              <a:blipFill>
                <a:blip r:embed="rId8"/>
                <a:stretch>
                  <a:fillRect l="-1054" t="-4348" b="-2391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ADFA1201-C772-3B46-9BE2-E597965E23C2}"/>
              </a:ext>
            </a:extLst>
          </p:cNvPr>
          <p:cNvCxnSpPr/>
          <p:nvPr/>
        </p:nvCxnSpPr>
        <p:spPr>
          <a:xfrm>
            <a:off x="2397531" y="4648490"/>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40C060-8F3B-834C-8EE9-837CB57D02B4}"/>
                  </a:ext>
                </a:extLst>
              </p:cNvPr>
              <p:cNvSpPr txBox="1"/>
              <p:nvPr/>
            </p:nvSpPr>
            <p:spPr>
              <a:xfrm>
                <a:off x="3381267" y="5120030"/>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5" name="TextBox 4">
                <a:extLst>
                  <a:ext uri="{FF2B5EF4-FFF2-40B4-BE49-F238E27FC236}">
                    <a16:creationId xmlns:a16="http://schemas.microsoft.com/office/drawing/2014/main" id="{AA40C060-8F3B-834C-8EE9-837CB57D02B4}"/>
                  </a:ext>
                </a:extLst>
              </p:cNvPr>
              <p:cNvSpPr txBox="1">
                <a:spLocks noRot="1" noChangeAspect="1" noMove="1" noResize="1" noEditPoints="1" noAdjustHandles="1" noChangeArrowheads="1" noChangeShapeType="1" noTextEdit="1"/>
              </p:cNvSpPr>
              <p:nvPr/>
            </p:nvSpPr>
            <p:spPr>
              <a:xfrm>
                <a:off x="3381267" y="5120030"/>
                <a:ext cx="238848" cy="369332"/>
              </a:xfrm>
              <a:prstGeom prst="rect">
                <a:avLst/>
              </a:prstGeom>
              <a:blipFill>
                <a:blip r:embed="rId9"/>
                <a:stretch>
                  <a:fillRect l="-25000" r="-2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A43B6C5-8F36-0248-A58E-C9EE6426C9B8}"/>
                  </a:ext>
                </a:extLst>
              </p:cNvPr>
              <p:cNvSpPr txBox="1"/>
              <p:nvPr/>
            </p:nvSpPr>
            <p:spPr>
              <a:xfrm>
                <a:off x="834173" y="5400584"/>
                <a:ext cx="11049003" cy="954107"/>
              </a:xfrm>
              <a:prstGeom prst="rect">
                <a:avLst/>
              </a:prstGeom>
              <a:noFill/>
            </p:spPr>
            <p:txBody>
              <a:bodyPr wrap="square" rtlCol="0">
                <a:spAutoFit/>
              </a:bodyPr>
              <a:lstStyle/>
              <a:p>
                <a:r>
                  <a:rPr lang="en-US" sz="2800" dirty="0"/>
                  <a:t>Why not take </a:t>
                </a:r>
                <a14:m>
                  <m:oMath xmlns:m="http://schemas.openxmlformats.org/officeDocument/2006/math">
                    <m:r>
                      <a:rPr lang="en-US" sz="2800" i="1">
                        <a:latin typeface="Cambria Math" panose="02040503050406030204" pitchFamily="18" charset="0"/>
                      </a:rPr>
                      <m:t>𝑐</m:t>
                    </m:r>
                  </m:oMath>
                </a14:m>
                <a:r>
                  <a:rPr lang="en-US" sz="2800" dirty="0"/>
                  <a:t> as large as we like?</a:t>
                </a:r>
              </a:p>
              <a:p>
                <a:r>
                  <a:rPr lang="en-US" sz="2800" dirty="0"/>
                  <a:t>Issue: optional stopping may </a:t>
                </a:r>
                <a:r>
                  <a:rPr lang="en-US" sz="2800" b="1" dirty="0">
                    <a:solidFill>
                      <a:srgbClr val="FF0000"/>
                    </a:solidFill>
                  </a:rPr>
                  <a:t>not</a:t>
                </a:r>
                <a:r>
                  <a:rPr lang="en-US" sz="2800" dirty="0"/>
                  <a:t> apply </a:t>
                </a:r>
                <a:r>
                  <a:rPr lang="en-US" sz="2400" dirty="0">
                    <a:solidFill>
                      <a:schemeClr val="tx1">
                        <a:lumMod val="75000"/>
                        <a:lumOff val="25000"/>
                      </a:schemeClr>
                    </a:solidFill>
                  </a:rPr>
                  <a:t>(and would violate known upper bounds).</a:t>
                </a:r>
                <a:endParaRPr lang="en-US" sz="2800" dirty="0">
                  <a:solidFill>
                    <a:schemeClr val="tx1">
                      <a:lumMod val="75000"/>
                      <a:lumOff val="25000"/>
                    </a:schemeClr>
                  </a:solidFill>
                </a:endParaRPr>
              </a:p>
            </p:txBody>
          </p:sp>
        </mc:Choice>
        <mc:Fallback xmlns="">
          <p:sp>
            <p:nvSpPr>
              <p:cNvPr id="25" name="TextBox 24">
                <a:extLst>
                  <a:ext uri="{FF2B5EF4-FFF2-40B4-BE49-F238E27FC236}">
                    <a16:creationId xmlns:a16="http://schemas.microsoft.com/office/drawing/2014/main" id="{6A43B6C5-8F36-0248-A58E-C9EE6426C9B8}"/>
                  </a:ext>
                </a:extLst>
              </p:cNvPr>
              <p:cNvSpPr txBox="1">
                <a:spLocks noRot="1" noChangeAspect="1" noMove="1" noResize="1" noEditPoints="1" noAdjustHandles="1" noChangeArrowheads="1" noChangeShapeType="1" noTextEdit="1"/>
              </p:cNvSpPr>
              <p:nvPr/>
            </p:nvSpPr>
            <p:spPr>
              <a:xfrm>
                <a:off x="834173" y="5400584"/>
                <a:ext cx="11049003" cy="954107"/>
              </a:xfrm>
              <a:prstGeom prst="rect">
                <a:avLst/>
              </a:prstGeom>
              <a:blipFill>
                <a:blip r:embed="rId10"/>
                <a:stretch>
                  <a:fillRect l="-1148" t="-5263" r="-344"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7E8E80A-8C5C-264E-93F1-FA9999CD8DFD}"/>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18" name="Rectangle 17">
                <a:extLst>
                  <a:ext uri="{FF2B5EF4-FFF2-40B4-BE49-F238E27FC236}">
                    <a16:creationId xmlns:a16="http://schemas.microsoft.com/office/drawing/2014/main" id="{27E8E80A-8C5C-264E-93F1-FA9999CD8DFD}"/>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11"/>
                <a:stretch>
                  <a:fillRect l="-3000" b="-11111"/>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E690FEE1-C4C6-B347-B4C2-C426D3EC1B0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EF559F7-F4AC-4F42-BB60-920F74641B66}"/>
                  </a:ext>
                </a:extLst>
              </p:cNvPr>
              <p:cNvSpPr/>
              <p:nvPr/>
            </p:nvSpPr>
            <p:spPr>
              <a:xfrm>
                <a:off x="661896" y="4665550"/>
                <a:ext cx="6282245" cy="5740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m:rPr>
                              <m:sty m:val="p"/>
                            </m:rPr>
                            <a:rPr lang="en-US" sz="2400" smtClean="0">
                              <a:latin typeface="Cambria Math" panose="02040503050406030204" pitchFamily="18" charset="0"/>
                            </a:rPr>
                            <m:t>Reg</m:t>
                          </m:r>
                          <m:d>
                            <m:dPr>
                              <m:ctrlPr>
                                <a:rPr lang="en-US" sz="2400" i="1">
                                  <a:latin typeface="Cambria Math" panose="02040503050406030204" pitchFamily="18" charset="0"/>
                                </a:rPr>
                              </m:ctrlPr>
                            </m:dPr>
                            <m:e>
                              <m:r>
                                <a:rPr lang="en-US" sz="2400" b="0" i="1" smtClean="0">
                                  <a:latin typeface="Cambria Math" panose="02040503050406030204" pitchFamily="18" charset="0"/>
                                </a:rPr>
                                <m:t>𝜏</m:t>
                              </m:r>
                            </m:e>
                          </m:d>
                        </m:e>
                      </m:d>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𝑀</m:t>
                                  </m:r>
                                </m:e>
                              </m:acc>
                            </m:e>
                            <m:sub>
                              <m:r>
                                <a:rPr lang="en-US" sz="2400" b="0" i="1" smtClean="0">
                                  <a:latin typeface="Cambria Math" panose="02040503050406030204" pitchFamily="18" charset="0"/>
                                </a:rPr>
                                <m:t>𝜏</m:t>
                              </m:r>
                            </m:sub>
                          </m:sSub>
                        </m:e>
                      </m:d>
                      <m:r>
                        <a:rPr lang="en-US" sz="2400" i="1">
                          <a:latin typeface="Cambria Math" panose="02040503050406030204" pitchFamily="18" charset="0"/>
                        </a:rPr>
                        <m:t>+</m:t>
                      </m:r>
                      <m:f>
                        <m:fPr>
                          <m:type m:val="skw"/>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r>
                        <a:rPr lang="en-US" sz="2400" i="1">
                          <a:latin typeface="Cambria Math" panose="02040503050406030204" pitchFamily="18" charset="0"/>
                        </a:rPr>
                        <m:t>⋅</m:t>
                      </m:r>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panose="02040503050406030204" pitchFamily="18" charset="0"/>
                                </a:rPr>
                                <m:t>𝜏</m:t>
                              </m:r>
                            </m:sub>
                          </m:sSub>
                        </m:e>
                      </m:d>
                      <m:r>
                        <a:rPr lang="en-US" sz="2400" b="0" i="1" smtClean="0">
                          <a:solidFill>
                            <a:srgbClr val="FF0000"/>
                          </a:solidFill>
                          <a:latin typeface="Cambria Math" panose="02040503050406030204" pitchFamily="18" charset="0"/>
                        </a:rPr>
                        <m:t>≥</m:t>
                      </m:r>
                      <m:f>
                        <m:fPr>
                          <m:type m:val="skw"/>
                          <m:ctrlPr>
                            <a:rPr lang="en-US" sz="2400" i="1">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𝑐</m:t>
                          </m:r>
                        </m:num>
                        <m:den>
                          <m:r>
                            <a:rPr lang="en-US" sz="2400" i="1">
                              <a:solidFill>
                                <a:srgbClr val="FF0000"/>
                              </a:solidFill>
                              <a:latin typeface="Cambria Math" panose="02040503050406030204" pitchFamily="18" charset="0"/>
                            </a:rPr>
                            <m:t>2</m:t>
                          </m:r>
                        </m:den>
                      </m:f>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𝐸</m:t>
                      </m:r>
                      <m:r>
                        <a:rPr lang="en-US" sz="2400" b="0" i="1" smtClean="0">
                          <a:solidFill>
                            <a:srgbClr val="FF0000"/>
                          </a:solidFill>
                          <a:latin typeface="Cambria Math" panose="02040503050406030204" pitchFamily="18" charset="0"/>
                        </a:rPr>
                        <m:t>[</m:t>
                      </m:r>
                      <m:rad>
                        <m:radPr>
                          <m:degHide m:val="on"/>
                          <m:ctrlPr>
                            <a:rPr lang="en-US" sz="2400" b="0" i="1" smtClean="0">
                              <a:solidFill>
                                <a:srgbClr val="FF0000"/>
                              </a:solidFill>
                              <a:latin typeface="Cambria Math" panose="02040503050406030204" pitchFamily="18" charset="0"/>
                            </a:rPr>
                          </m:ctrlPr>
                        </m:radPr>
                        <m:deg/>
                        <m:e>
                          <m:r>
                            <a:rPr lang="en-US" sz="2400" b="0" i="1" smtClean="0">
                              <a:solidFill>
                                <a:srgbClr val="FF0000"/>
                              </a:solidFill>
                              <a:latin typeface="Cambria Math" panose="02040503050406030204" pitchFamily="18" charset="0"/>
                            </a:rPr>
                            <m:t>𝜏</m:t>
                          </m:r>
                        </m:e>
                      </m:rad>
                      <m:r>
                        <a:rPr lang="en-US" sz="2400" b="0" i="1" smtClean="0">
                          <a:solidFill>
                            <a:srgbClr val="FF0000"/>
                          </a:solidFill>
                          <a:latin typeface="Cambria Math" panose="02040503050406030204" pitchFamily="18" charset="0"/>
                        </a:rPr>
                        <m:t>]</m:t>
                      </m:r>
                    </m:oMath>
                  </m:oMathPara>
                </a14:m>
                <a:endParaRPr lang="en-US" sz="2400" dirty="0">
                  <a:solidFill>
                    <a:srgbClr val="FF0000"/>
                  </a:solidFill>
                </a:endParaRPr>
              </a:p>
            </p:txBody>
          </p:sp>
        </mc:Choice>
        <mc:Fallback xmlns="">
          <p:sp>
            <p:nvSpPr>
              <p:cNvPr id="20" name="Rectangle 19">
                <a:extLst>
                  <a:ext uri="{FF2B5EF4-FFF2-40B4-BE49-F238E27FC236}">
                    <a16:creationId xmlns:a16="http://schemas.microsoft.com/office/drawing/2014/main" id="{1EF559F7-F4AC-4F42-BB60-920F74641B66}"/>
                  </a:ext>
                </a:extLst>
              </p:cNvPr>
              <p:cNvSpPr>
                <a:spLocks noRot="1" noChangeAspect="1" noMove="1" noResize="1" noEditPoints="1" noAdjustHandles="1" noChangeArrowheads="1" noChangeShapeType="1" noTextEdit="1"/>
              </p:cNvSpPr>
              <p:nvPr/>
            </p:nvSpPr>
            <p:spPr>
              <a:xfrm>
                <a:off x="661896" y="4665550"/>
                <a:ext cx="6282245" cy="574003"/>
              </a:xfrm>
              <a:prstGeom prst="rect">
                <a:avLst/>
              </a:prstGeom>
              <a:blipFill>
                <a:blip r:embed="rId12"/>
                <a:stretch>
                  <a:fillRect t="-119149" r="-403" b="-18936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3E11FA5E-BBDF-D742-AB8E-545F589AF99B}"/>
              </a:ext>
            </a:extLst>
          </p:cNvPr>
          <p:cNvSpPr txBox="1"/>
          <p:nvPr/>
        </p:nvSpPr>
        <p:spPr>
          <a:xfrm>
            <a:off x="6944141" y="4718251"/>
            <a:ext cx="5524502" cy="492443"/>
          </a:xfrm>
          <a:prstGeom prst="rect">
            <a:avLst/>
          </a:prstGeom>
          <a:noFill/>
        </p:spPr>
        <p:txBody>
          <a:bodyPr wrap="square" rtlCol="0">
            <a:spAutoFit/>
          </a:bodyPr>
          <a:lstStyle/>
          <a:p>
            <a:r>
              <a:rPr lang="en-US" sz="2600" dirty="0">
                <a:solidFill>
                  <a:srgbClr val="FF0000"/>
                </a:solidFill>
              </a:rPr>
              <a:t>(assuming optional stopping applies)</a:t>
            </a:r>
          </a:p>
        </p:txBody>
      </p:sp>
    </p:spTree>
    <p:extLst>
      <p:ext uri="{BB962C8B-B14F-4D97-AF65-F5344CB8AC3E}">
        <p14:creationId xmlns:p14="http://schemas.microsoft.com/office/powerpoint/2010/main" val="37350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1" i="1" smtClean="0">
                        <a:solidFill>
                          <a:srgbClr val="FF0000"/>
                        </a:solidFill>
                        <a:latin typeface="Cambria Math" panose="02040503050406030204" pitchFamily="18" charset="0"/>
                      </a:rPr>
                      <m:t>𝑬</m:t>
                    </m:r>
                    <m:d>
                      <m:dPr>
                        <m:begChr m:val="["/>
                        <m:endChr m:val="]"/>
                        <m:ctrlPr>
                          <a:rPr lang="en-US" sz="2800" b="1" i="1" smtClean="0">
                            <a:solidFill>
                              <a:srgbClr val="FF0000"/>
                            </a:solidFill>
                            <a:latin typeface="Cambria Math" panose="02040503050406030204" pitchFamily="18" charset="0"/>
                          </a:rPr>
                        </m:ctrlPr>
                      </m:dPr>
                      <m:e>
                        <m:rad>
                          <m:radPr>
                            <m:degHide m:val="on"/>
                            <m:ctrlPr>
                              <a:rPr lang="en-US" sz="2800" b="1" i="1" smtClean="0">
                                <a:solidFill>
                                  <a:srgbClr val="FF0000"/>
                                </a:solidFill>
                                <a:latin typeface="Cambria Math" panose="02040503050406030204" pitchFamily="18" charset="0"/>
                              </a:rPr>
                            </m:ctrlPr>
                          </m:radPr>
                          <m:deg/>
                          <m:e>
                            <m:r>
                              <a:rPr lang="en-US" sz="2800" b="1" i="1" smtClean="0">
                                <a:solidFill>
                                  <a:srgbClr val="FF0000"/>
                                </a:solidFill>
                                <a:latin typeface="Cambria Math" panose="02040503050406030204" pitchFamily="18" charset="0"/>
                              </a:rPr>
                              <m:t>𝝉</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710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0B0C1F-CA07-6145-9D62-148FD620E517}"/>
                  </a:ext>
                </a:extLst>
              </p:cNvPr>
              <p:cNvSpPr txBox="1"/>
              <p:nvPr/>
            </p:nvSpPr>
            <p:spPr>
              <a:xfrm>
                <a:off x="663388" y="3189578"/>
                <a:ext cx="11168922" cy="861774"/>
              </a:xfrm>
              <a:prstGeom prst="rect">
                <a:avLst/>
              </a:prstGeom>
              <a:noFill/>
            </p:spPr>
            <p:txBody>
              <a:bodyPr wrap="square" rtlCol="0">
                <a:spAutoFit/>
              </a:bodyPr>
              <a:lstStyle/>
              <a:p>
                <a:r>
                  <a:rPr lang="en-US" sz="2500" dirty="0"/>
                  <a:t>Many textbook versions of OST require stronger conditions on </a:t>
                </a:r>
                <a14:m>
                  <m:oMath xmlns:m="http://schemas.openxmlformats.org/officeDocument/2006/math">
                    <m:r>
                      <a:rPr lang="en-US" sz="2400" b="1" i="1">
                        <a:solidFill>
                          <a:srgbClr val="FF0000"/>
                        </a:solidFill>
                        <a:latin typeface="Cambria Math" panose="02040503050406030204" pitchFamily="18" charset="0"/>
                      </a:rPr>
                      <m:t>𝝉</m:t>
                    </m:r>
                  </m:oMath>
                </a14:m>
                <a:endParaRPr lang="en-US" sz="2400" b="1" dirty="0">
                  <a:solidFill>
                    <a:srgbClr val="FF0000"/>
                  </a:solidFill>
                </a:endParaRPr>
              </a:p>
              <a:p>
                <a:r>
                  <a:rPr lang="en-US" sz="2500" dirty="0"/>
                  <a:t>(e.g. </a:t>
                </a:r>
                <a14:m>
                  <m:oMath xmlns:m="http://schemas.openxmlformats.org/officeDocument/2006/math">
                    <m:r>
                      <a:rPr lang="en-US" sz="2500" b="1" i="1">
                        <a:solidFill>
                          <a:srgbClr val="FF0000"/>
                        </a:solidFill>
                        <a:latin typeface="Cambria Math" panose="02040503050406030204" pitchFamily="18" charset="0"/>
                      </a:rPr>
                      <m:t>𝑬</m:t>
                    </m:r>
                    <m:d>
                      <m:dPr>
                        <m:begChr m:val="["/>
                        <m:endChr m:val="]"/>
                        <m:ctrlPr>
                          <a:rPr lang="en-US" sz="2500" b="1" i="1" smtClean="0">
                            <a:solidFill>
                              <a:srgbClr val="FF0000"/>
                            </a:solidFill>
                            <a:latin typeface="Cambria Math" panose="02040503050406030204" pitchFamily="18" charset="0"/>
                          </a:rPr>
                        </m:ctrlPr>
                      </m:dPr>
                      <m:e>
                        <m:r>
                          <a:rPr lang="en-US" sz="2500" b="1" i="1" smtClean="0">
                            <a:solidFill>
                              <a:srgbClr val="FF0000"/>
                            </a:solidFill>
                            <a:latin typeface="Cambria Math" panose="02040503050406030204" pitchFamily="18" charset="0"/>
                          </a:rPr>
                          <m:t>𝝉</m:t>
                        </m:r>
                      </m:e>
                    </m:d>
                    <m:r>
                      <a:rPr lang="en-US" sz="2500" b="0" i="1" smtClean="0">
                        <a:solidFill>
                          <a:srgbClr val="FF0000"/>
                        </a:solidFill>
                        <a:latin typeface="Cambria Math" panose="02040503050406030204" pitchFamily="18" charset="0"/>
                      </a:rPr>
                      <m:t>&lt;∞</m:t>
                    </m:r>
                  </m:oMath>
                </a14:m>
                <a:r>
                  <a:rPr lang="en-US" sz="2500" dirty="0">
                    <a:solidFill>
                      <a:srgbClr val="FF0000"/>
                    </a:solidFill>
                  </a:rPr>
                  <a:t> </a:t>
                </a:r>
                <a:r>
                  <a:rPr lang="en-US" sz="2500" dirty="0"/>
                  <a:t>or </a:t>
                </a:r>
                <a14:m>
                  <m:oMath xmlns:m="http://schemas.openxmlformats.org/officeDocument/2006/math">
                    <m:r>
                      <a:rPr lang="en-US" sz="2500" b="1" i="1">
                        <a:solidFill>
                          <a:srgbClr val="FF0000"/>
                        </a:solidFill>
                        <a:latin typeface="Cambria Math" panose="02040503050406030204" pitchFamily="18" charset="0"/>
                      </a:rPr>
                      <m:t>𝝉</m:t>
                    </m:r>
                    <m:r>
                      <a:rPr lang="en-US" sz="2500" b="1" i="1" smtClean="0">
                        <a:solidFill>
                          <a:srgbClr val="FF0000"/>
                        </a:solidFill>
                        <a:latin typeface="Cambria Math" panose="02040503050406030204" pitchFamily="18" charset="0"/>
                      </a:rPr>
                      <m:t>≤</m:t>
                    </m:r>
                    <m:r>
                      <a:rPr lang="en-US" sz="2500" b="1" i="1" smtClean="0">
                        <a:solidFill>
                          <a:srgbClr val="FF0000"/>
                        </a:solidFill>
                        <a:latin typeface="Cambria Math" panose="02040503050406030204" pitchFamily="18" charset="0"/>
                      </a:rPr>
                      <m:t>𝑪</m:t>
                    </m:r>
                  </m:oMath>
                </a14:m>
                <a:r>
                  <a:rPr lang="en-US" sz="2500" dirty="0"/>
                  <a:t> </a:t>
                </a:r>
                <a:r>
                  <a:rPr lang="en-US" sz="2500" dirty="0" err="1"/>
                  <a:t>a.s</a:t>
                </a:r>
                <a:r>
                  <a:rPr lang="en-US" sz="2500" dirty="0"/>
                  <a:t>.) </a:t>
                </a:r>
                <a:r>
                  <a:rPr lang="en-US" sz="2000" dirty="0">
                    <a:solidFill>
                      <a:schemeClr val="tx1">
                        <a:lumMod val="65000"/>
                        <a:lumOff val="35000"/>
                      </a:schemeClr>
                    </a:solidFill>
                  </a:rPr>
                  <a:t>[e.g. </a:t>
                </a:r>
                <a:r>
                  <a:rPr lang="en-US" sz="2000" dirty="0" err="1">
                    <a:solidFill>
                      <a:schemeClr val="tx1">
                        <a:lumMod val="65000"/>
                        <a:lumOff val="35000"/>
                      </a:schemeClr>
                    </a:solidFill>
                  </a:rPr>
                  <a:t>Klenke</a:t>
                </a:r>
                <a:r>
                  <a:rPr lang="en-US" sz="2000" dirty="0">
                    <a:solidFill>
                      <a:schemeClr val="tx1">
                        <a:lumMod val="65000"/>
                        <a:lumOff val="35000"/>
                      </a:schemeClr>
                    </a:solidFill>
                  </a:rPr>
                  <a:t>, Durrett]</a:t>
                </a:r>
              </a:p>
            </p:txBody>
          </p:sp>
        </mc:Choice>
        <mc:Fallback xmlns="">
          <p:sp>
            <p:nvSpPr>
              <p:cNvPr id="17" name="TextBox 16">
                <a:extLst>
                  <a:ext uri="{FF2B5EF4-FFF2-40B4-BE49-F238E27FC236}">
                    <a16:creationId xmlns:a16="http://schemas.microsoft.com/office/drawing/2014/main" id="{6C0B0C1F-CA07-6145-9D62-148FD620E517}"/>
                  </a:ext>
                </a:extLst>
              </p:cNvPr>
              <p:cNvSpPr txBox="1">
                <a:spLocks noRot="1" noChangeAspect="1" noMove="1" noResize="1" noEditPoints="1" noAdjustHandles="1" noChangeArrowheads="1" noChangeShapeType="1" noTextEdit="1"/>
              </p:cNvSpPr>
              <p:nvPr/>
            </p:nvSpPr>
            <p:spPr>
              <a:xfrm>
                <a:off x="663388" y="3189578"/>
                <a:ext cx="11168922" cy="861774"/>
              </a:xfrm>
              <a:prstGeom prst="rect">
                <a:avLst/>
              </a:prstGeom>
              <a:blipFill>
                <a:blip r:embed="rId4"/>
                <a:stretch>
                  <a:fillRect l="-795" t="-4348"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6313C50-354B-4344-A1B1-5737C457F9D4}"/>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C6313C50-354B-4344-A1B1-5737C457F9D4}"/>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5"/>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495CA767-5322-5F45-93D4-0E205257A336}"/>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190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optional stopping theorem</a:t>
            </a:r>
          </a:p>
        </p:txBody>
      </p:sp>
      <p:sp>
        <p:nvSpPr>
          <p:cNvPr id="18" name="Rounded Rectangle 17">
            <a:extLst>
              <a:ext uri="{FF2B5EF4-FFF2-40B4-BE49-F238E27FC236}">
                <a16:creationId xmlns:a16="http://schemas.microsoft.com/office/drawing/2014/main" id="{152B6D40-AB91-3E49-8B90-67233CC9CDD0}"/>
              </a:ext>
            </a:extLst>
          </p:cNvPr>
          <p:cNvSpPr/>
          <p:nvPr/>
        </p:nvSpPr>
        <p:spPr>
          <a:xfrm>
            <a:off x="663388" y="1387550"/>
            <a:ext cx="11008659" cy="124592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32F13F-59CA-2A48-9487-695D6588AE7A}"/>
                  </a:ext>
                </a:extLst>
              </p:cNvPr>
              <p:cNvSpPr txBox="1"/>
              <p:nvPr/>
            </p:nvSpPr>
            <p:spPr>
              <a:xfrm>
                <a:off x="838200" y="1507142"/>
                <a:ext cx="10515600" cy="957378"/>
              </a:xfrm>
              <a:prstGeom prst="rect">
                <a:avLst/>
              </a:prstGeom>
              <a:noFill/>
            </p:spPr>
            <p:txBody>
              <a:bodyPr wrap="square" rtlCol="0">
                <a:spAutoFit/>
              </a:bodyPr>
              <a:lstStyle/>
              <a:p>
                <a:r>
                  <a:rPr lang="en-US" sz="2800" dirty="0"/>
                  <a:t>Let </a:t>
                </a:r>
                <a14:m>
                  <m:oMath xmlns:m="http://schemas.openxmlformats.org/officeDocument/2006/math">
                    <m:r>
                      <a:rPr lang="en-US" sz="2800" b="0" i="1" smtClean="0">
                        <a:latin typeface="Cambria Math" panose="02040503050406030204" pitchFamily="18" charset="0"/>
                      </a:rPr>
                      <m:t>𝑀</m:t>
                    </m:r>
                  </m:oMath>
                </a14:m>
                <a:r>
                  <a:rPr lang="en-US" sz="2800" dirty="0"/>
                  <a:t> be a martingale such that </a:t>
                </a:r>
                <a14:m>
                  <m:oMath xmlns:m="http://schemas.openxmlformats.org/officeDocument/2006/math">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𝐾</m:t>
                    </m:r>
                  </m:oMath>
                </a14:m>
                <a:r>
                  <a:rPr lang="en-US" sz="2800" dirty="0"/>
                  <a:t> for all </a:t>
                </a:r>
                <a14:m>
                  <m:oMath xmlns:m="http://schemas.openxmlformats.org/officeDocument/2006/math">
                    <m:r>
                      <a:rPr lang="en-US" sz="2800" b="0" i="1" smtClean="0">
                        <a:latin typeface="Cambria Math" panose="02040503050406030204" pitchFamily="18" charset="0"/>
                      </a:rPr>
                      <m:t>𝑡</m:t>
                    </m:r>
                  </m:oMath>
                </a14:m>
                <a:r>
                  <a:rPr lang="en-US" sz="2800" dirty="0"/>
                  <a:t>.</a:t>
                </a:r>
              </a:p>
              <a:p>
                <a:r>
                  <a:rPr lang="en-US" sz="2800" dirty="0"/>
                  <a:t>If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then </a:t>
                </a:r>
                <a14:m>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𝜏</m:t>
                            </m:r>
                          </m:sub>
                        </m:sSub>
                      </m:e>
                    </m:d>
                    <m:r>
                      <a:rPr lang="en-US" sz="2800" b="0" i="1" smtClean="0">
                        <a:latin typeface="Cambria Math" panose="02040503050406030204" pitchFamily="18" charset="0"/>
                      </a:rPr>
                      <m:t>=0</m:t>
                    </m:r>
                  </m:oMath>
                </a14:m>
                <a:r>
                  <a:rPr lang="en-US" sz="2800" dirty="0"/>
                  <a:t>.</a:t>
                </a:r>
              </a:p>
            </p:txBody>
          </p:sp>
        </mc:Choice>
        <mc:Fallback xmlns="">
          <p:sp>
            <p:nvSpPr>
              <p:cNvPr id="19" name="TextBox 18">
                <a:extLst>
                  <a:ext uri="{FF2B5EF4-FFF2-40B4-BE49-F238E27FC236}">
                    <a16:creationId xmlns:a16="http://schemas.microsoft.com/office/drawing/2014/main" id="{4F32F13F-59CA-2A48-9487-695D6588AE7A}"/>
                  </a:ext>
                </a:extLst>
              </p:cNvPr>
              <p:cNvSpPr txBox="1">
                <a:spLocks noRot="1" noChangeAspect="1" noMove="1" noResize="1" noEditPoints="1" noAdjustHandles="1" noChangeArrowheads="1" noChangeShapeType="1" noTextEdit="1"/>
              </p:cNvSpPr>
              <p:nvPr/>
            </p:nvSpPr>
            <p:spPr>
              <a:xfrm>
                <a:off x="838200" y="1507142"/>
                <a:ext cx="10515600" cy="957378"/>
              </a:xfrm>
              <a:prstGeom prst="rect">
                <a:avLst/>
              </a:prstGeom>
              <a:blipFill>
                <a:blip r:embed="rId3"/>
                <a:stretch>
                  <a:fillRect l="-1086" t="-6579" b="-1578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A70BECF-73B5-9049-A16A-98FFD77DA310}"/>
              </a:ext>
            </a:extLst>
          </p:cNvPr>
          <p:cNvSpPr txBox="1"/>
          <p:nvPr/>
        </p:nvSpPr>
        <p:spPr>
          <a:xfrm>
            <a:off x="838200" y="1125940"/>
            <a:ext cx="2952668" cy="523220"/>
          </a:xfrm>
          <a:prstGeom prst="rect">
            <a:avLst/>
          </a:prstGeom>
          <a:solidFill>
            <a:schemeClr val="bg1"/>
          </a:solidFill>
        </p:spPr>
        <p:txBody>
          <a:bodyPr wrap="none" rtlCol="0">
            <a:spAutoFit/>
          </a:bodyPr>
          <a:lstStyle/>
          <a:p>
            <a:r>
              <a:rPr lang="en-US" sz="2800" b="1" dirty="0"/>
              <a:t>Theorem </a:t>
            </a:r>
            <a:r>
              <a:rPr lang="en-US" sz="2400" dirty="0"/>
              <a:t>[Davis ‘70]</a:t>
            </a:r>
            <a:endParaRPr lang="en-US" sz="2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C5E41-06BA-FF42-BA7F-1FFF1E35E75B}"/>
                  </a:ext>
                </a:extLst>
              </p:cNvPr>
              <p:cNvSpPr txBox="1"/>
              <p:nvPr/>
            </p:nvSpPr>
            <p:spPr>
              <a:xfrm>
                <a:off x="838198" y="2679912"/>
                <a:ext cx="10833849" cy="1189685"/>
              </a:xfrm>
              <a:prstGeom prst="rect">
                <a:avLst/>
              </a:prstGeom>
              <a:noFill/>
            </p:spPr>
            <p:txBody>
              <a:bodyPr wrap="square" rtlCol="0">
                <a:spAutoFit/>
              </a:bodyPr>
              <a:lstStyle/>
              <a:p>
                <a:r>
                  <a:rPr lang="en-US" sz="2800" b="1" dirty="0"/>
                  <a:t>Q</a:t>
                </a:r>
                <a:r>
                  <a:rPr lang="en-US" sz="2800" dirty="0"/>
                  <a:t>: Define </a:t>
                </a:r>
                <a14:m>
                  <m:oMath xmlns:m="http://schemas.openxmlformats.org/officeDocument/2006/math">
                    <m:r>
                      <a:rPr lang="en-US" sz="2800" b="0" i="1" smtClean="0">
                        <a:latin typeface="Cambria Math" panose="02040503050406030204" pitchFamily="18" charset="0"/>
                      </a:rPr>
                      <m:t>𝜏</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inf</m:t>
                        </m:r>
                      </m:fName>
                      <m:e>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e>
                    </m:func>
                    <m:r>
                      <a:rPr lang="en-US" sz="2800" b="0" i="1" smtClean="0">
                        <a:latin typeface="Cambria Math" panose="02040503050406030204" pitchFamily="18" charset="0"/>
                      </a:rPr>
                      <m:t>}</m:t>
                    </m:r>
                  </m:oMath>
                </a14:m>
                <a:r>
                  <a:rPr lang="en-US" sz="2800" dirty="0"/>
                  <a:t>. Compute:</a:t>
                </a:r>
              </a:p>
              <a:p>
                <a:pPr/>
                <a14:m>
                  <m:oMathPara xmlns:m="http://schemas.openxmlformats.org/officeDocument/2006/math">
                    <m:oMathParaPr>
                      <m:jc m:val="centerGroup"/>
                    </m:oMathParaPr>
                    <m:oMath xmlns:m="http://schemas.openxmlformats.org/officeDocument/2006/math">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sup</m:t>
                          </m:r>
                        </m:fName>
                        <m:e>
                          <m:d>
                            <m:dPr>
                              <m:begChr m:val="{"/>
                              <m:endChr m:val="}"/>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r>
                                <a:rPr lang="en-US" sz="2800" b="0" i="1" dirty="0" smtClean="0">
                                  <a:latin typeface="Cambria Math" panose="02040503050406030204" pitchFamily="18" charset="0"/>
                                </a:rPr>
                                <m:t>&gt;0:</m:t>
                              </m:r>
                              <m:r>
                                <a:rPr lang="en-US" sz="2800" b="0" i="1" dirty="0" smtClean="0">
                                  <a:latin typeface="Cambria Math" panose="02040503050406030204" pitchFamily="18" charset="0"/>
                                </a:rPr>
                                <m:t>𝐸</m:t>
                              </m:r>
                              <m:d>
                                <m:dPr>
                                  <m:begChr m:val="["/>
                                  <m:endChr m:val="]"/>
                                  <m:ctrlPr>
                                    <a:rPr lang="en-US" sz="2800" b="0" i="1" dirty="0" smtClean="0">
                                      <a:latin typeface="Cambria Math" panose="02040503050406030204" pitchFamily="18" charset="0"/>
                                    </a:rPr>
                                  </m:ctrlPr>
                                </m:dPr>
                                <m:e>
                                  <m:rad>
                                    <m:radPr>
                                      <m:degHide m:val="on"/>
                                      <m:ctrlPr>
                                        <a:rPr lang="en-US" sz="2800" b="0" i="1" dirty="0" smtClean="0">
                                          <a:latin typeface="Cambria Math" panose="02040503050406030204" pitchFamily="18" charset="0"/>
                                        </a:rPr>
                                      </m:ctrlPr>
                                    </m:radPr>
                                    <m:deg/>
                                    <m:e>
                                      <m:r>
                                        <a:rPr lang="en-US" sz="2800" b="0" i="1" dirty="0" smtClean="0">
                                          <a:latin typeface="Cambria Math" panose="02040503050406030204" pitchFamily="18" charset="0"/>
                                        </a:rPr>
                                        <m:t>𝜏</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𝑐</m:t>
                                          </m:r>
                                        </m:e>
                                      </m:d>
                                    </m:e>
                                  </m:rad>
                                </m:e>
                              </m:d>
                              <m:r>
                                <a:rPr lang="en-US" sz="2800" b="0" i="1" dirty="0" smtClean="0">
                                  <a:latin typeface="Cambria Math" panose="02040503050406030204" pitchFamily="18" charset="0"/>
                                </a:rPr>
                                <m:t>&lt;∞</m:t>
                              </m:r>
                            </m:e>
                          </m:d>
                        </m:e>
                      </m:func>
                    </m:oMath>
                  </m:oMathPara>
                </a14:m>
                <a:endParaRPr lang="en-US" sz="2800" dirty="0"/>
              </a:p>
            </p:txBody>
          </p:sp>
        </mc:Choice>
        <mc:Fallback xmlns="">
          <p:sp>
            <p:nvSpPr>
              <p:cNvPr id="6" name="TextBox 5">
                <a:extLst>
                  <a:ext uri="{FF2B5EF4-FFF2-40B4-BE49-F238E27FC236}">
                    <a16:creationId xmlns:a16="http://schemas.microsoft.com/office/drawing/2014/main" id="{7E5C5E41-06BA-FF42-BA7F-1FFF1E35E75B}"/>
                  </a:ext>
                </a:extLst>
              </p:cNvPr>
              <p:cNvSpPr txBox="1">
                <a:spLocks noRot="1" noChangeAspect="1" noMove="1" noResize="1" noEditPoints="1" noAdjustHandles="1" noChangeArrowheads="1" noChangeShapeType="1" noTextEdit="1"/>
              </p:cNvSpPr>
              <p:nvPr/>
            </p:nvSpPr>
            <p:spPr>
              <a:xfrm>
                <a:off x="838198" y="2679912"/>
                <a:ext cx="10833849" cy="1189685"/>
              </a:xfrm>
              <a:prstGeom prst="rect">
                <a:avLst/>
              </a:prstGeom>
              <a:blipFill>
                <a:blip r:embed="rId4"/>
                <a:stretch>
                  <a:fillRect l="-1054" t="-31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0E358A7-EC69-D04F-93C2-1EAAC0B6BDB1}"/>
              </a:ext>
            </a:extLst>
          </p:cNvPr>
          <p:cNvSpPr txBox="1"/>
          <p:nvPr/>
        </p:nvSpPr>
        <p:spPr>
          <a:xfrm>
            <a:off x="11061091" y="3274754"/>
            <a:ext cx="585417" cy="523220"/>
          </a:xfrm>
          <a:prstGeom prst="rect">
            <a:avLst/>
          </a:prstGeom>
          <a:noFill/>
        </p:spPr>
        <p:txBody>
          <a:bodyPr wrap="none" rtlCol="0">
            <a:spAutoFit/>
          </a:bodyPr>
          <a:lstStyle/>
          <a:p>
            <a:r>
              <a:rPr lang="en-US" sz="2800" dirty="0"/>
              <a:t>(1)</a:t>
            </a:r>
          </a:p>
        </p:txBody>
      </p:sp>
      <p:sp>
        <p:nvSpPr>
          <p:cNvPr id="10" name="Rounded Rectangle 9">
            <a:extLst>
              <a:ext uri="{FF2B5EF4-FFF2-40B4-BE49-F238E27FC236}">
                <a16:creationId xmlns:a16="http://schemas.microsoft.com/office/drawing/2014/main" id="{6E538D47-240A-B54C-9C53-8A8C31C991A7}"/>
              </a:ext>
            </a:extLst>
          </p:cNvPr>
          <p:cNvSpPr/>
          <p:nvPr/>
        </p:nvSpPr>
        <p:spPr>
          <a:xfrm>
            <a:off x="663388" y="4096071"/>
            <a:ext cx="11008659" cy="856452"/>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94E3D2-3368-0D42-B198-5DC2E05E896A}"/>
                  </a:ext>
                </a:extLst>
              </p:cNvPr>
              <p:cNvSpPr txBox="1"/>
              <p:nvPr/>
            </p:nvSpPr>
            <p:spPr>
              <a:xfrm>
                <a:off x="838200" y="4270527"/>
                <a:ext cx="10515600"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𝛾</m:t>
                    </m:r>
                    <m:r>
                      <a:rPr lang="en-US" sz="2800" b="0" i="1" smtClean="0">
                        <a:latin typeface="Cambria Math" panose="02040503050406030204" pitchFamily="18" charset="0"/>
                      </a:rPr>
                      <m:t>≈1.30693</m:t>
                    </m:r>
                  </m:oMath>
                </a14:m>
                <a:r>
                  <a:rPr lang="en-US" sz="2800" dirty="0"/>
                  <a:t> is the value of (1).</a:t>
                </a:r>
              </a:p>
            </p:txBody>
          </p:sp>
        </mc:Choice>
        <mc:Fallback xmlns="">
          <p:sp>
            <p:nvSpPr>
              <p:cNvPr id="11" name="TextBox 10">
                <a:extLst>
                  <a:ext uri="{FF2B5EF4-FFF2-40B4-BE49-F238E27FC236}">
                    <a16:creationId xmlns:a16="http://schemas.microsoft.com/office/drawing/2014/main" id="{5994E3D2-3368-0D42-B198-5DC2E05E896A}"/>
                  </a:ext>
                </a:extLst>
              </p:cNvPr>
              <p:cNvSpPr txBox="1">
                <a:spLocks noRot="1" noChangeAspect="1" noMove="1" noResize="1" noEditPoints="1" noAdjustHandles="1" noChangeArrowheads="1" noChangeShapeType="1" noTextEdit="1"/>
              </p:cNvSpPr>
              <p:nvPr/>
            </p:nvSpPr>
            <p:spPr>
              <a:xfrm>
                <a:off x="838200" y="4270527"/>
                <a:ext cx="10515600" cy="523220"/>
              </a:xfrm>
              <a:prstGeom prst="rect">
                <a:avLst/>
              </a:prstGeom>
              <a:blipFill>
                <a:blip r:embed="rId5"/>
                <a:stretch>
                  <a:fillRect l="-241" t="-12195" b="-3170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E267747-C317-9847-8FE4-05683F82B705}"/>
              </a:ext>
            </a:extLst>
          </p:cNvPr>
          <p:cNvSpPr txBox="1"/>
          <p:nvPr/>
        </p:nvSpPr>
        <p:spPr>
          <a:xfrm>
            <a:off x="838200" y="3834461"/>
            <a:ext cx="6377836" cy="523220"/>
          </a:xfrm>
          <a:prstGeom prst="rect">
            <a:avLst/>
          </a:prstGeom>
          <a:solidFill>
            <a:schemeClr val="bg1"/>
          </a:solidFill>
        </p:spPr>
        <p:txBody>
          <a:bodyPr wrap="none" rtlCol="0">
            <a:spAutoFit/>
          </a:bodyPr>
          <a:lstStyle/>
          <a:p>
            <a:r>
              <a:rPr lang="en-US" sz="2800" b="1" dirty="0"/>
              <a:t>Theorem </a:t>
            </a:r>
            <a:r>
              <a:rPr lang="en-US" sz="2400" dirty="0"/>
              <a:t>[</a:t>
            </a:r>
            <a:r>
              <a:rPr lang="en-US" sz="2400" dirty="0" err="1"/>
              <a:t>Breiman</a:t>
            </a:r>
            <a:r>
              <a:rPr lang="en-US" sz="2400" dirty="0"/>
              <a:t> ‘67; Greenwood-Perkins ‘83]</a:t>
            </a:r>
            <a:endParaRPr lang="en-US" sz="28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F18C21-C7F6-5649-929E-57241ED9B2CC}"/>
                  </a:ext>
                </a:extLst>
              </p:cNvPr>
              <p:cNvSpPr txBox="1"/>
              <p:nvPr/>
            </p:nvSpPr>
            <p:spPr>
              <a:xfrm>
                <a:off x="838198" y="5126979"/>
                <a:ext cx="10833849" cy="523220"/>
              </a:xfrm>
              <a:prstGeom prst="rect">
                <a:avLst/>
              </a:prstGeom>
              <a:noFill/>
            </p:spPr>
            <p:txBody>
              <a:bodyPr wrap="square" rtlCol="0">
                <a:spAutoFit/>
              </a:bodyPr>
              <a:lstStyle/>
              <a:p>
                <a:r>
                  <a:rPr lang="en-US" sz="2800" b="1" dirty="0"/>
                  <a:t>Conclusion</a:t>
                </a:r>
                <a:r>
                  <a:rPr lang="en-US" sz="2800" dirty="0"/>
                  <a:t>: For any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&lt;</m:t>
                    </m:r>
                    <m:r>
                      <a:rPr lang="en-US" sz="2800" b="0" i="1" smtClean="0">
                        <a:latin typeface="Cambria Math" panose="02040503050406030204" pitchFamily="18" charset="0"/>
                      </a:rPr>
                      <m:t>𝛾</m:t>
                    </m:r>
                  </m:oMath>
                </a14:m>
                <a:r>
                  <a:rPr lang="en-US" sz="2800" dirty="0"/>
                  <a:t>, </a:t>
                </a:r>
                <a14:m>
                  <m:oMath xmlns:m="http://schemas.openxmlformats.org/officeDocument/2006/math">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i="1">
                        <a:latin typeface="Cambria Math" panose="02040503050406030204" pitchFamily="18" charset="0"/>
                      </a:rPr>
                      <m:t>𝜏</m:t>
                    </m:r>
                    <m:d>
                      <m:dPr>
                        <m:ctrlPr>
                          <a:rPr lang="en-US" sz="2800" i="1">
                            <a:latin typeface="Cambria Math" panose="02040503050406030204" pitchFamily="18" charset="0"/>
                          </a:rPr>
                        </m:ctrlPr>
                      </m:dPr>
                      <m:e>
                        <m:r>
                          <a:rPr lang="en-US" sz="2800" i="1">
                            <a:latin typeface="Cambria Math" panose="02040503050406030204" pitchFamily="18" charset="0"/>
                          </a:rPr>
                          <m:t>𝑐</m:t>
                        </m:r>
                      </m:e>
                    </m:d>
                  </m:oMath>
                </a14:m>
                <a:r>
                  <a:rPr lang="en-US" sz="2800" dirty="0"/>
                  <a:t> </a:t>
                </a:r>
              </a:p>
            </p:txBody>
          </p:sp>
        </mc:Choice>
        <mc:Fallback xmlns="">
          <p:sp>
            <p:nvSpPr>
              <p:cNvPr id="13" name="TextBox 12">
                <a:extLst>
                  <a:ext uri="{FF2B5EF4-FFF2-40B4-BE49-F238E27FC236}">
                    <a16:creationId xmlns:a16="http://schemas.microsoft.com/office/drawing/2014/main" id="{81F18C21-C7F6-5649-929E-57241ED9B2CC}"/>
                  </a:ext>
                </a:extLst>
              </p:cNvPr>
              <p:cNvSpPr txBox="1">
                <a:spLocks noRot="1" noChangeAspect="1" noMove="1" noResize="1" noEditPoints="1" noAdjustHandles="1" noChangeArrowheads="1" noChangeShapeType="1" noTextEdit="1"/>
              </p:cNvSpPr>
              <p:nvPr/>
            </p:nvSpPr>
            <p:spPr>
              <a:xfrm>
                <a:off x="838198" y="5126979"/>
                <a:ext cx="10833849" cy="523220"/>
              </a:xfrm>
              <a:prstGeom prst="rect">
                <a:avLst/>
              </a:prstGeom>
              <a:blipFill>
                <a:blip r:embed="rId6"/>
                <a:stretch>
                  <a:fillRect l="-1054"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2C14926-143E-7C40-9A3C-4BCA8E71FB6B}"/>
                  </a:ext>
                </a:extLst>
              </p:cNvPr>
              <p:cNvSpPr/>
              <p:nvPr/>
            </p:nvSpPr>
            <p:spPr>
              <a:xfrm>
                <a:off x="838198" y="5650199"/>
                <a:ext cx="7414850" cy="6524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𝐸</m:t>
                      </m:r>
                      <m:d>
                        <m:dPr>
                          <m:begChr m:val="["/>
                          <m:endChr m:val="]"/>
                          <m:ctrlPr>
                            <a:rPr lang="en-US" sz="2800" i="1">
                              <a:latin typeface="Cambria Math" panose="02040503050406030204" pitchFamily="18" charset="0"/>
                            </a:rPr>
                          </m:ctrlPr>
                        </m:dPr>
                        <m:e>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𝜏</m:t>
                              </m:r>
                            </m:e>
                          </m:d>
                        </m:e>
                      </m:d>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𝑐</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r>
                        <a:rPr lang="en-US" sz="2800" b="0" i="1" smtClean="0">
                          <a:latin typeface="Cambria Math" panose="02040503050406030204" pitchFamily="18" charset="0"/>
                        </a:rPr>
                        <m:t>]</m:t>
                      </m:r>
                    </m:oMath>
                  </m:oMathPara>
                </a14:m>
                <a:endParaRPr lang="en-US" sz="2800" dirty="0"/>
              </a:p>
            </p:txBody>
          </p:sp>
        </mc:Choice>
        <mc:Fallback xmlns="">
          <p:sp>
            <p:nvSpPr>
              <p:cNvPr id="4" name="Rectangle 3">
                <a:extLst>
                  <a:ext uri="{FF2B5EF4-FFF2-40B4-BE49-F238E27FC236}">
                    <a16:creationId xmlns:a16="http://schemas.microsoft.com/office/drawing/2014/main" id="{F2C14926-143E-7C40-9A3C-4BCA8E71FB6B}"/>
                  </a:ext>
                </a:extLst>
              </p:cNvPr>
              <p:cNvSpPr>
                <a:spLocks noRot="1" noChangeAspect="1" noMove="1" noResize="1" noEditPoints="1" noAdjustHandles="1" noChangeArrowheads="1" noChangeShapeType="1" noTextEdit="1"/>
              </p:cNvSpPr>
              <p:nvPr/>
            </p:nvSpPr>
            <p:spPr>
              <a:xfrm>
                <a:off x="838198" y="5650199"/>
                <a:ext cx="7414850" cy="652486"/>
              </a:xfrm>
              <a:prstGeom prst="rect">
                <a:avLst/>
              </a:prstGeom>
              <a:blipFill>
                <a:blip r:embed="rId7"/>
                <a:stretch>
                  <a:fillRect t="-130769" b="-20576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DAFE74A-9C8C-9A45-8649-04726E65122D}"/>
              </a:ext>
            </a:extLst>
          </p:cNvPr>
          <p:cNvCxnSpPr/>
          <p:nvPr/>
        </p:nvCxnSpPr>
        <p:spPr>
          <a:xfrm>
            <a:off x="2973098" y="5707295"/>
            <a:ext cx="982362" cy="6319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E01F50E-10D3-2C49-908D-FDBED49BA1F2}"/>
                  </a:ext>
                </a:extLst>
              </p:cNvPr>
              <p:cNvSpPr txBox="1"/>
              <p:nvPr/>
            </p:nvSpPr>
            <p:spPr>
              <a:xfrm>
                <a:off x="3956834" y="6178835"/>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16" name="TextBox 15">
                <a:extLst>
                  <a:ext uri="{FF2B5EF4-FFF2-40B4-BE49-F238E27FC236}">
                    <a16:creationId xmlns:a16="http://schemas.microsoft.com/office/drawing/2014/main" id="{4E01F50E-10D3-2C49-908D-FDBED49BA1F2}"/>
                  </a:ext>
                </a:extLst>
              </p:cNvPr>
              <p:cNvSpPr txBox="1">
                <a:spLocks noRot="1" noChangeAspect="1" noMove="1" noResize="1" noEditPoints="1" noAdjustHandles="1" noChangeArrowheads="1" noChangeShapeType="1" noTextEdit="1"/>
              </p:cNvSpPr>
              <p:nvPr/>
            </p:nvSpPr>
            <p:spPr>
              <a:xfrm>
                <a:off x="3956834" y="6178835"/>
                <a:ext cx="238848" cy="369332"/>
              </a:xfrm>
              <a:prstGeom prst="rect">
                <a:avLst/>
              </a:prstGeom>
              <a:blipFill>
                <a:blip r:embed="rId8"/>
                <a:stretch>
                  <a:fillRect l="-33333" r="-333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F270FE0-9FA7-994A-B7DC-49AD89E49D75}"/>
                  </a:ext>
                </a:extLst>
              </p:cNvPr>
              <p:cNvSpPr/>
              <p:nvPr/>
            </p:nvSpPr>
            <p:spPr>
              <a:xfrm>
                <a:off x="7441638" y="384059"/>
                <a:ext cx="3803349" cy="666529"/>
              </a:xfrm>
              <a:prstGeom prst="rect">
                <a:avLst/>
              </a:prstGeom>
            </p:spPr>
            <p:txBody>
              <a:bodyPr wrap="none">
                <a:spAutoFit/>
              </a:bodyPr>
              <a:lstStyle/>
              <a:p>
                <a:r>
                  <a:rPr lang="en-US" sz="2800" b="0" dirty="0"/>
                  <a:t>Goal: </a:t>
                </a:r>
                <a14:m>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𝛾</m:t>
                        </m:r>
                        <m:r>
                          <a:rPr lang="en-US" sz="2800" b="0" i="1" smtClean="0">
                            <a:latin typeface="Cambria Math" panose="02040503050406030204" pitchFamily="18" charset="0"/>
                          </a:rPr>
                          <m:t>−</m:t>
                        </m:r>
                        <m:r>
                          <a:rPr lang="en-US" sz="2800" b="0" i="1" smtClean="0">
                            <a:latin typeface="Cambria Math" panose="02040503050406030204" pitchFamily="18" charset="0"/>
                          </a:rPr>
                          <m:t>𝜖</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a14:m>
                <a:endParaRPr lang="en-US" sz="2800" dirty="0"/>
              </a:p>
            </p:txBody>
          </p:sp>
        </mc:Choice>
        <mc:Fallback xmlns="">
          <p:sp>
            <p:nvSpPr>
              <p:cNvPr id="23" name="Rectangle 22">
                <a:extLst>
                  <a:ext uri="{FF2B5EF4-FFF2-40B4-BE49-F238E27FC236}">
                    <a16:creationId xmlns:a16="http://schemas.microsoft.com/office/drawing/2014/main" id="{BF270FE0-9FA7-994A-B7DC-49AD89E49D75}"/>
                  </a:ext>
                </a:extLst>
              </p:cNvPr>
              <p:cNvSpPr>
                <a:spLocks noRot="1" noChangeAspect="1" noMove="1" noResize="1" noEditPoints="1" noAdjustHandles="1" noChangeArrowheads="1" noChangeShapeType="1" noTextEdit="1"/>
              </p:cNvSpPr>
              <p:nvPr/>
            </p:nvSpPr>
            <p:spPr>
              <a:xfrm>
                <a:off x="7441638" y="384059"/>
                <a:ext cx="3803349" cy="666529"/>
              </a:xfrm>
              <a:prstGeom prst="rect">
                <a:avLst/>
              </a:prstGeom>
              <a:blipFill>
                <a:blip r:embed="rId9"/>
                <a:stretch>
                  <a:fillRect l="-3000" b="-11111"/>
                </a:stretch>
              </a:blipFill>
            </p:spPr>
            <p:txBody>
              <a:bodyPr/>
              <a:lstStyle/>
              <a:p>
                <a:r>
                  <a:rPr lang="en-US">
                    <a:noFill/>
                  </a:rPr>
                  <a:t> </a:t>
                </a:r>
              </a:p>
            </p:txBody>
          </p:sp>
        </mc:Fallback>
      </mc:AlternateContent>
      <p:sp>
        <p:nvSpPr>
          <p:cNvPr id="24" name="Rounded Rectangle 23">
            <a:extLst>
              <a:ext uri="{FF2B5EF4-FFF2-40B4-BE49-F238E27FC236}">
                <a16:creationId xmlns:a16="http://schemas.microsoft.com/office/drawing/2014/main" id="{BA166DCC-6FA1-BA4B-90E1-E1FBC5EF10AA}"/>
              </a:ext>
            </a:extLst>
          </p:cNvPr>
          <p:cNvSpPr/>
          <p:nvPr/>
        </p:nvSpPr>
        <p:spPr>
          <a:xfrm>
            <a:off x="7332827" y="356503"/>
            <a:ext cx="4020973" cy="73000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98FBBB-0982-774C-9A12-31129C2A8B4D}"/>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2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4" grpId="0"/>
      <p:bldP spid="16"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Upper Bound</a:t>
            </a:r>
          </a:p>
        </p:txBody>
      </p:sp>
      <p:sp>
        <p:nvSpPr>
          <p:cNvPr id="21" name="Rounded Rectangle 20">
            <a:extLst>
              <a:ext uri="{FF2B5EF4-FFF2-40B4-BE49-F238E27FC236}">
                <a16:creationId xmlns:a16="http://schemas.microsoft.com/office/drawing/2014/main" id="{46156DBA-7C3F-1144-8A0B-2E7C76B49993}"/>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7314C0B-CFE3-8846-8164-100C39054AA3}"/>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D8B1DB-A282-4440-B1A6-C7C28F441587}"/>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23" name="TextBox 22">
                <a:extLst>
                  <a:ext uri="{FF2B5EF4-FFF2-40B4-BE49-F238E27FC236}">
                    <a16:creationId xmlns:a16="http://schemas.microsoft.com/office/drawing/2014/main" id="{C2D8B1DB-A282-4440-B1A6-C7C28F441587}"/>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8"/>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F06DE17-75A7-9E44-9ECE-75FA9F4AC33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24" name="Rectangle 23">
                <a:extLst>
                  <a:ext uri="{FF2B5EF4-FFF2-40B4-BE49-F238E27FC236}">
                    <a16:creationId xmlns:a16="http://schemas.microsoft.com/office/drawing/2014/main" id="{FF06DE17-75A7-9E44-9ECE-75FA9F4AC33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9"/>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7C90D428-E231-C446-9BE2-0B284A595A5C}"/>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25" name="Rectangle 24">
                <a:extLst>
                  <a:ext uri="{FF2B5EF4-FFF2-40B4-BE49-F238E27FC236}">
                    <a16:creationId xmlns:a16="http://schemas.microsoft.com/office/drawing/2014/main" id="{7C90D428-E231-C446-9BE2-0B284A595A5C}"/>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0966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4"/>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
        <p:nvSpPr>
          <p:cNvPr id="13" name="Content Placeholder 2">
            <a:extLst>
              <a:ext uri="{FF2B5EF4-FFF2-40B4-BE49-F238E27FC236}">
                <a16:creationId xmlns:a16="http://schemas.microsoft.com/office/drawing/2014/main" id="{256338F7-A015-3145-9C80-303F2AD0F573}"/>
              </a:ext>
            </a:extLst>
          </p:cNvPr>
          <p:cNvSpPr txBox="1">
            <a:spLocks/>
          </p:cNvSpPr>
          <p:nvPr/>
        </p:nvSpPr>
        <p:spPr>
          <a:xfrm>
            <a:off x="838198" y="5529884"/>
            <a:ext cx="11021291" cy="92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There is no randomness in the problem.</a:t>
            </a:r>
          </a:p>
        </p:txBody>
      </p:sp>
      <p:sp>
        <p:nvSpPr>
          <p:cNvPr id="14" name="TextBox 13">
            <a:extLst>
              <a:ext uri="{FF2B5EF4-FFF2-40B4-BE49-F238E27FC236}">
                <a16:creationId xmlns:a16="http://schemas.microsoft.com/office/drawing/2014/main" id="{9F4BEC16-8231-8A45-8982-0346F3D8A375}"/>
              </a:ext>
            </a:extLst>
          </p:cNvPr>
          <p:cNvSpPr txBox="1"/>
          <p:nvPr/>
        </p:nvSpPr>
        <p:spPr>
          <a:xfrm>
            <a:off x="11727305" y="6488668"/>
            <a:ext cx="464695" cy="369332"/>
          </a:xfrm>
          <a:prstGeom prst="rect">
            <a:avLst/>
          </a:prstGeom>
          <a:noFill/>
        </p:spPr>
        <p:txBody>
          <a:bodyPr wrap="square" rtlCol="0">
            <a:spAutoFit/>
          </a:bodyPr>
          <a:lstStyle/>
          <a:p>
            <a:r>
              <a:rPr lang="en-US" dirty="0"/>
              <a:t>5</a:t>
            </a:r>
          </a:p>
        </p:txBody>
      </p:sp>
    </p:spTree>
    <p:custDataLst>
      <p:tags r:id="rId1"/>
    </p:custDataLst>
    <p:extLst>
      <p:ext uri="{BB962C8B-B14F-4D97-AF65-F5344CB8AC3E}">
        <p14:creationId xmlns:p14="http://schemas.microsoft.com/office/powerpoint/2010/main" val="3057306843"/>
      </p:ext>
    </p:extLst>
  </p:cSld>
  <p:clrMapOvr>
    <a:masterClrMapping/>
  </p:clrMapOvr>
  <mc:AlternateContent xmlns:mc="http://schemas.openxmlformats.org/markup-compatibility/2006">
    <mc:Choice xmlns:p14="http://schemas.microsoft.com/office/powerpoint/2010/main" Requires="p14">
      <p:transition spd="slow" p14:dur="2000" advTm="50266"/>
    </mc:Choice>
    <mc:Fallback>
      <p:transition spd="slow" advTm="5026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Proof of upper bound</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85AC27F-70B8-B641-872D-0FCE4242A0AA}"/>
                  </a:ext>
                </a:extLst>
              </p:cNvPr>
              <p:cNvSpPr/>
              <p:nvPr/>
            </p:nvSpPr>
            <p:spPr>
              <a:xfrm>
                <a:off x="838201" y="988828"/>
                <a:ext cx="5671088" cy="677750"/>
              </a:xfrm>
              <a:prstGeom prst="rect">
                <a:avLst/>
              </a:prstGeom>
            </p:spPr>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1" i="1" smtClean="0">
                            <a:solidFill>
                              <a:schemeClr val="accent1"/>
                            </a:solidFill>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chemeClr val="accent6"/>
                                </a:solidFill>
                                <a:latin typeface="Cambria Math" panose="02040503050406030204" pitchFamily="18" charset="0"/>
                              </a:rPr>
                            </m:ctrlPr>
                          </m:dPr>
                          <m:e>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𝑩</m:t>
                                </m:r>
                              </m:e>
                              <m:sub>
                                <m:r>
                                  <a:rPr lang="en-US" sz="2800" b="1" i="1" smtClean="0">
                                    <a:solidFill>
                                      <a:schemeClr val="accent6"/>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0" name="Rectangle 19">
                <a:extLst>
                  <a:ext uri="{FF2B5EF4-FFF2-40B4-BE49-F238E27FC236}">
                    <a16:creationId xmlns:a16="http://schemas.microsoft.com/office/drawing/2014/main" id="{185AC27F-70B8-B641-872D-0FCE4242A0AA}"/>
                  </a:ext>
                </a:extLst>
              </p:cNvPr>
              <p:cNvSpPr>
                <a:spLocks noRot="1" noChangeAspect="1" noMove="1" noResize="1" noEditPoints="1" noAdjustHandles="1" noChangeArrowheads="1" noChangeShapeType="1" noTextEdit="1"/>
              </p:cNvSpPr>
              <p:nvPr/>
            </p:nvSpPr>
            <p:spPr>
              <a:xfrm>
                <a:off x="838201" y="988828"/>
                <a:ext cx="5671088" cy="677750"/>
              </a:xfrm>
              <a:prstGeom prst="rect">
                <a:avLst/>
              </a:prstGeom>
              <a:blipFill>
                <a:blip r:embed="rId3"/>
                <a:stretch>
                  <a:fillRect l="-446" t="-112963" r="-670"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EB9B7F2-2CB0-3640-A7BD-0BCF4F107832}"/>
                  </a:ext>
                </a:extLst>
              </p:cNvPr>
              <p:cNvSpPr/>
              <p:nvPr/>
            </p:nvSpPr>
            <p:spPr>
              <a:xfrm>
                <a:off x="2726412" y="1804346"/>
                <a:ext cx="7344904" cy="67775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f>
                              <m:fPr>
                                <m:type m:val="skw"/>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𝑥𝑥</m:t>
                                </m:r>
                              </m:sub>
                            </m:sSub>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22" name="Rectangle 21">
                <a:extLst>
                  <a:ext uri="{FF2B5EF4-FFF2-40B4-BE49-F238E27FC236}">
                    <a16:creationId xmlns:a16="http://schemas.microsoft.com/office/drawing/2014/main" id="{CEB9B7F2-2CB0-3640-A7BD-0BCF4F107832}"/>
                  </a:ext>
                </a:extLst>
              </p:cNvPr>
              <p:cNvSpPr>
                <a:spLocks noRot="1" noChangeAspect="1" noMove="1" noResize="1" noEditPoints="1" noAdjustHandles="1" noChangeArrowheads="1" noChangeShapeType="1" noTextEdit="1"/>
              </p:cNvSpPr>
              <p:nvPr/>
            </p:nvSpPr>
            <p:spPr>
              <a:xfrm>
                <a:off x="2726412" y="1804346"/>
                <a:ext cx="7344904" cy="677750"/>
              </a:xfrm>
              <a:prstGeom prst="rect">
                <a:avLst/>
              </a:prstGeom>
              <a:blipFill>
                <a:blip r:embed="rId4"/>
                <a:stretch>
                  <a:fillRect t="-112963" b="-17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D876551-4029-DC4A-B312-8CADF9AB0784}"/>
                  </a:ext>
                </a:extLst>
              </p:cNvPr>
              <p:cNvSpPr/>
              <p:nvPr/>
            </p:nvSpPr>
            <p:spPr>
              <a:xfrm>
                <a:off x="838200" y="2645458"/>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24" name="Rectangle 23">
                <a:extLst>
                  <a:ext uri="{FF2B5EF4-FFF2-40B4-BE49-F238E27FC236}">
                    <a16:creationId xmlns:a16="http://schemas.microsoft.com/office/drawing/2014/main" id="{7D876551-4029-DC4A-B312-8CADF9AB0784}"/>
                  </a:ext>
                </a:extLst>
              </p:cNvPr>
              <p:cNvSpPr>
                <a:spLocks noRot="1" noChangeAspect="1" noMove="1" noResize="1" noEditPoints="1" noAdjustHandles="1" noChangeArrowheads="1" noChangeShapeType="1" noTextEdit="1"/>
              </p:cNvSpPr>
              <p:nvPr/>
            </p:nvSpPr>
            <p:spPr>
              <a:xfrm>
                <a:off x="838200" y="2645458"/>
                <a:ext cx="7344904" cy="571118"/>
              </a:xfrm>
              <a:prstGeom prst="rect">
                <a:avLst/>
              </a:prstGeom>
              <a:blipFill>
                <a:blip r:embed="rId5"/>
                <a:stretch>
                  <a:fillRect b="-1739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963E777A-C3E4-6246-A8B5-61CFDBDA3AE7}"/>
              </a:ext>
            </a:extLst>
          </p:cNvPr>
          <p:cNvSpPr/>
          <p:nvPr/>
        </p:nvSpPr>
        <p:spPr>
          <a:xfrm>
            <a:off x="1362785" y="1887832"/>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p:sp>
        <p:nvSpPr>
          <p:cNvPr id="35" name="Rounded Rectangle 34">
            <a:extLst>
              <a:ext uri="{FF2B5EF4-FFF2-40B4-BE49-F238E27FC236}">
                <a16:creationId xmlns:a16="http://schemas.microsoft.com/office/drawing/2014/main" id="{E8D6AE89-F46C-7848-840E-89F8A2AE1E5F}"/>
              </a:ext>
            </a:extLst>
          </p:cNvPr>
          <p:cNvSpPr/>
          <p:nvPr/>
        </p:nvSpPr>
        <p:spPr>
          <a:xfrm>
            <a:off x="1362784" y="2699505"/>
            <a:ext cx="1119849"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(BHE)</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F4907D1-42A0-204E-AFEB-E722445A2C96}"/>
                  </a:ext>
                </a:extLst>
              </p:cNvPr>
              <p:cNvSpPr txBox="1"/>
              <p:nvPr/>
            </p:nvSpPr>
            <p:spPr>
              <a:xfrm>
                <a:off x="838200" y="3481055"/>
                <a:ext cx="10833849" cy="731932"/>
              </a:xfrm>
              <a:prstGeom prst="rect">
                <a:avLst/>
              </a:prstGeom>
              <a:solidFill>
                <a:schemeClr val="bg1"/>
              </a:solidFill>
            </p:spPr>
            <p:txBody>
              <a:bodyPr wrap="square" rtlCol="0">
                <a:spAutoFit/>
              </a:bodyPr>
              <a:lstStyle/>
              <a:p>
                <a:r>
                  <a:rPr lang="en-US" sz="2800" dirty="0">
                    <a:solidFill>
                      <a:schemeClr val="tx1"/>
                    </a:solidFill>
                  </a:rPr>
                  <a:t>In discrete-time, define </a:t>
                </a:r>
                <a14:m>
                  <m:oMath xmlns:m="http://schemas.openxmlformats.org/officeDocument/2006/math">
                    <m:r>
                      <a:rPr lang="en-US" sz="2800" b="0" i="1" smtClean="0">
                        <a:solidFill>
                          <a:schemeClr val="tx1"/>
                        </a:solidFill>
                        <a:latin typeface="Cambria Math" panose="02040503050406030204" pitchFamily="18" charset="0"/>
                      </a:rPr>
                      <m:t>𝑝</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e>
                    </m:d>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𝑅</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−1</m:t>
                            </m:r>
                          </m:e>
                        </m:d>
                      </m:num>
                      <m:den>
                        <m:r>
                          <a:rPr lang="en-US" sz="2800" b="0" i="1" smtClean="0">
                            <a:solidFill>
                              <a:schemeClr val="tx1"/>
                            </a:solidFill>
                            <a:latin typeface="Cambria Math" panose="02040503050406030204" pitchFamily="18" charset="0"/>
                          </a:rPr>
                          <m:t>2</m:t>
                        </m:r>
                      </m:den>
                    </m:f>
                    <m:r>
                      <a:rPr lang="en-US" sz="2800" b="0" i="1" smtClean="0">
                        <a:solidFill>
                          <a:schemeClr val="tx1"/>
                        </a:solidFill>
                        <a:latin typeface="Cambria Math" panose="02040503050406030204" pitchFamily="18"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𝑅</m:t>
                        </m:r>
                      </m:e>
                      <m:sub>
                        <m:r>
                          <a:rPr lang="en-US" sz="2800" b="0" i="1" smtClean="0">
                            <a:solidFill>
                              <a:schemeClr val="tx1"/>
                            </a:solidFill>
                            <a:latin typeface="Cambria Math" panose="02040503050406030204" pitchFamily="18" charset="0"/>
                          </a:rPr>
                          <m:t>𝑔</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𝑔</m:t>
                    </m:r>
                    <m:r>
                      <a:rPr lang="en-US" sz="2800" b="0" i="1" smtClean="0">
                        <a:solidFill>
                          <a:schemeClr val="tx1"/>
                        </a:solidFill>
                        <a:latin typeface="Cambria Math" panose="02040503050406030204" pitchFamily="18" charset="0"/>
                      </a:rPr>
                      <m:t>)</m:t>
                    </m:r>
                  </m:oMath>
                </a14:m>
                <a:r>
                  <a:rPr lang="en-US" sz="2800" dirty="0">
                    <a:solidFill>
                      <a:schemeClr val="tx1"/>
                    </a:solidFill>
                  </a:rPr>
                  <a:t>.</a:t>
                </a:r>
              </a:p>
            </p:txBody>
          </p:sp>
        </mc:Choice>
        <mc:Fallback xmlns="">
          <p:sp>
            <p:nvSpPr>
              <p:cNvPr id="41" name="TextBox 40">
                <a:extLst>
                  <a:ext uri="{FF2B5EF4-FFF2-40B4-BE49-F238E27FC236}">
                    <a16:creationId xmlns:a16="http://schemas.microsoft.com/office/drawing/2014/main" id="{FF4907D1-42A0-204E-AFEB-E722445A2C96}"/>
                  </a:ext>
                </a:extLst>
              </p:cNvPr>
              <p:cNvSpPr txBox="1">
                <a:spLocks noRot="1" noChangeAspect="1" noMove="1" noResize="1" noEditPoints="1" noAdjustHandles="1" noChangeArrowheads="1" noChangeShapeType="1" noTextEdit="1"/>
              </p:cNvSpPr>
              <p:nvPr/>
            </p:nvSpPr>
            <p:spPr>
              <a:xfrm>
                <a:off x="838200" y="3481055"/>
                <a:ext cx="10833849" cy="731932"/>
              </a:xfrm>
              <a:prstGeom prst="rect">
                <a:avLst/>
              </a:prstGeom>
              <a:blipFill>
                <a:blip r:embed="rId6"/>
                <a:stretch>
                  <a:fillRect l="-1054"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E19F444-E2DA-1F48-9305-5DD7F77083E4}"/>
                  </a:ext>
                </a:extLst>
              </p:cNvPr>
              <p:cNvSpPr/>
              <p:nvPr/>
            </p:nvSpPr>
            <p:spPr>
              <a:xfrm>
                <a:off x="1535622" y="4281650"/>
                <a:ext cx="6693976" cy="564706"/>
              </a:xfrm>
              <a:prstGeom prst="rect">
                <a:avLst/>
              </a:prstGeom>
            </p:spPr>
            <p:txBody>
              <a:bodyPr wrap="square">
                <a:spAutoFit/>
              </a:bodyPr>
              <a:lstStyle/>
              <a:p>
                <a14:m>
                  <m:oMath xmlns:m="http://schemas.openxmlformats.org/officeDocument/2006/math">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𝑹</m:t>
                            </m:r>
                          </m:e>
                          <m:sub>
                            <m:r>
                              <a:rPr lang="en-US" sz="2800" b="1" i="1" smtClean="0">
                                <a:solidFill>
                                  <a:schemeClr val="accent1"/>
                                </a:solidFill>
                                <a:latin typeface="Cambria Math" panose="02040503050406030204" pitchFamily="18" charset="0"/>
                              </a:rPr>
                              <m:t>𝒈</m:t>
                            </m:r>
                          </m:sub>
                        </m:sSub>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𝒈</m:t>
                                </m:r>
                              </m:e>
                              <m:sub>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𝟏</m:t>
                                </m:r>
                              </m:sub>
                            </m:sSub>
                          </m:e>
                        </m:d>
                        <m:r>
                          <a:rPr lang="en-US" sz="2800" b="0" i="1" smtClean="0">
                            <a:latin typeface="Cambria Math" panose="02040503050406030204" pitchFamily="18" charset="0"/>
                          </a:rPr>
                          <m:t>⋅</m:t>
                        </m:r>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sub>
                        </m:sSub>
                        <m:r>
                          <a:rPr lang="en-US" sz="2800" b="1" i="1" smtClean="0">
                            <a:solidFill>
                              <a:schemeClr val="accent6"/>
                            </a:solidFill>
                            <a:latin typeface="Cambria Math" panose="02040503050406030204" pitchFamily="18" charset="0"/>
                          </a:rPr>
                          <m:t>−</m:t>
                        </m:r>
                        <m:sSub>
                          <m:sSubPr>
                            <m:ctrlPr>
                              <a:rPr lang="en-US" sz="2800" b="1" i="1" smtClean="0">
                                <a:solidFill>
                                  <a:schemeClr val="accent6"/>
                                </a:solidFill>
                                <a:latin typeface="Cambria Math" panose="02040503050406030204" pitchFamily="18" charset="0"/>
                              </a:rPr>
                            </m:ctrlPr>
                          </m:sSubPr>
                          <m:e>
                            <m:r>
                              <a:rPr lang="en-US" sz="2800" b="1" i="1" smtClean="0">
                                <a:solidFill>
                                  <a:schemeClr val="accent6"/>
                                </a:solidFill>
                                <a:latin typeface="Cambria Math" panose="02040503050406030204" pitchFamily="18" charset="0"/>
                              </a:rPr>
                              <m:t>𝒈</m:t>
                            </m:r>
                          </m:e>
                          <m:sub>
                            <m:r>
                              <a:rPr lang="en-US" sz="2800" b="1" i="1" smtClean="0">
                                <a:solidFill>
                                  <a:schemeClr val="accent6"/>
                                </a:solidFill>
                                <a:latin typeface="Cambria Math" panose="02040503050406030204" pitchFamily="18" charset="0"/>
                              </a:rPr>
                              <m:t>𝒕</m:t>
                            </m:r>
                            <m:r>
                              <a:rPr lang="en-US" sz="2800" b="1" i="1" smtClean="0">
                                <a:solidFill>
                                  <a:schemeClr val="accent6"/>
                                </a:solidFill>
                                <a:latin typeface="Cambria Math" panose="02040503050406030204" pitchFamily="18" charset="0"/>
                              </a:rPr>
                              <m:t>−</m:t>
                            </m:r>
                            <m:r>
                              <a:rPr lang="en-US" sz="2800" b="1" i="1" smtClean="0">
                                <a:solidFill>
                                  <a:schemeClr val="accent6"/>
                                </a:solidFill>
                                <a:latin typeface="Cambria Math" panose="02040503050406030204" pitchFamily="18" charset="0"/>
                              </a:rPr>
                              <m:t>𝟏</m:t>
                            </m:r>
                          </m:sub>
                        </m:sSub>
                        <m:r>
                          <a:rPr lang="en-US" sz="2800" b="1" i="1" smtClean="0">
                            <a:solidFill>
                              <a:schemeClr val="accent6"/>
                            </a:solidFill>
                            <a:latin typeface="Cambria Math" panose="02040503050406030204" pitchFamily="18" charset="0"/>
                          </a:rPr>
                          <m:t>)</m:t>
                        </m:r>
                      </m:e>
                    </m:nary>
                  </m:oMath>
                </a14:m>
                <a:r>
                  <a:rPr lang="en-US" sz="2800" dirty="0"/>
                  <a:t> </a:t>
                </a:r>
              </a:p>
            </p:txBody>
          </p:sp>
        </mc:Choice>
        <mc:Fallback xmlns="">
          <p:sp>
            <p:nvSpPr>
              <p:cNvPr id="42" name="Rectangle 41">
                <a:extLst>
                  <a:ext uri="{FF2B5EF4-FFF2-40B4-BE49-F238E27FC236}">
                    <a16:creationId xmlns:a16="http://schemas.microsoft.com/office/drawing/2014/main" id="{0E19F444-E2DA-1F48-9305-5DD7F77083E4}"/>
                  </a:ext>
                </a:extLst>
              </p:cNvPr>
              <p:cNvSpPr>
                <a:spLocks noRot="1" noChangeAspect="1" noMove="1" noResize="1" noEditPoints="1" noAdjustHandles="1" noChangeArrowheads="1" noChangeShapeType="1" noTextEdit="1"/>
              </p:cNvSpPr>
              <p:nvPr/>
            </p:nvSpPr>
            <p:spPr>
              <a:xfrm>
                <a:off x="1535622" y="4281650"/>
                <a:ext cx="6693976" cy="564706"/>
              </a:xfrm>
              <a:prstGeom prst="rect">
                <a:avLst/>
              </a:prstGeom>
              <a:blipFill>
                <a:blip r:embed="rId7"/>
                <a:stretch>
                  <a:fillRect l="-947" t="-113043" b="-16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6B026F4-A2C8-5544-9360-193D5C97A92A}"/>
                  </a:ext>
                </a:extLst>
              </p:cNvPr>
              <p:cNvSpPr/>
              <p:nvPr/>
            </p:nvSpPr>
            <p:spPr>
              <a:xfrm>
                <a:off x="2726412" y="4834151"/>
                <a:ext cx="7950308" cy="558230"/>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𝑇</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𝑔𝑔</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e>
                        </m:d>
                      </m:e>
                    </m:nary>
                  </m:oMath>
                </a14:m>
                <a:r>
                  <a:rPr lang="en-US" sz="2800" dirty="0"/>
                  <a:t> </a:t>
                </a:r>
              </a:p>
            </p:txBody>
          </p:sp>
        </mc:Choice>
        <mc:Fallback xmlns="">
          <p:sp>
            <p:nvSpPr>
              <p:cNvPr id="43" name="Rectangle 42">
                <a:extLst>
                  <a:ext uri="{FF2B5EF4-FFF2-40B4-BE49-F238E27FC236}">
                    <a16:creationId xmlns:a16="http://schemas.microsoft.com/office/drawing/2014/main" id="{D6B026F4-A2C8-5544-9360-193D5C97A92A}"/>
                  </a:ext>
                </a:extLst>
              </p:cNvPr>
              <p:cNvSpPr>
                <a:spLocks noRot="1" noChangeAspect="1" noMove="1" noResize="1" noEditPoints="1" noAdjustHandles="1" noChangeArrowheads="1" noChangeShapeType="1" noTextEdit="1"/>
              </p:cNvSpPr>
              <p:nvPr/>
            </p:nvSpPr>
            <p:spPr>
              <a:xfrm>
                <a:off x="2726412" y="4834151"/>
                <a:ext cx="7950308" cy="558230"/>
              </a:xfrm>
              <a:prstGeom prst="rect">
                <a:avLst/>
              </a:prstGeom>
              <a:blipFill>
                <a:blip r:embed="rId8"/>
                <a:stretch>
                  <a:fillRect t="-117778" b="-173333"/>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6B66D8BC-E69A-E649-B156-511AD4221CAE}"/>
              </a:ext>
            </a:extLst>
          </p:cNvPr>
          <p:cNvSpPr/>
          <p:nvPr/>
        </p:nvSpPr>
        <p:spPr>
          <a:xfrm>
            <a:off x="834164" y="4875270"/>
            <a:ext cx="1971190"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a:t>
            </a:r>
            <a:r>
              <a:rPr lang="en-US" sz="2400" dirty="0" err="1">
                <a:solidFill>
                  <a:schemeClr val="tx1">
                    <a:lumMod val="75000"/>
                    <a:lumOff val="25000"/>
                  </a:schemeClr>
                </a:solidFill>
              </a:rPr>
              <a:t>It</a:t>
            </a:r>
            <a:r>
              <a:rPr lang="en-US" sz="2400" dirty="0" err="1">
                <a:solidFill>
                  <a:srgbClr val="404141"/>
                </a:solidFill>
                <a:latin typeface="Calibri" panose="020F0502020204030204" pitchFamily="34" charset="0"/>
                <a:cs typeface="Calibri" panose="020F0502020204030204" pitchFamily="34" charset="0"/>
              </a:rPr>
              <a:t>ô</a:t>
            </a:r>
            <a:r>
              <a:rPr lang="en-US" sz="2400" dirty="0">
                <a:solidFill>
                  <a:schemeClr val="tx1">
                    <a:lumMod val="75000"/>
                    <a:lumOff val="25000"/>
                  </a:schemeClr>
                </a:solidFill>
              </a:rPr>
              <a:t>)</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B299E75-38DC-4149-8DBA-03A31DC2A773}"/>
                  </a:ext>
                </a:extLst>
              </p:cNvPr>
              <p:cNvSpPr/>
              <p:nvPr/>
            </p:nvSpPr>
            <p:spPr>
              <a:xfrm>
                <a:off x="719864" y="5414962"/>
                <a:ext cx="7344904" cy="5711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𝑔</m:t>
                              </m:r>
                            </m:e>
                            <m:sub>
                              <m:r>
                                <a:rPr lang="en-US" sz="2800" b="0" i="1" smtClean="0">
                                  <a:latin typeface="Cambria Math" panose="02040503050406030204" pitchFamily="18" charset="0"/>
                                </a:rPr>
                                <m:t>𝑇</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𝑇</m:t>
                          </m:r>
                        </m:e>
                      </m:rad>
                      <m:r>
                        <a:rPr lang="en-US" sz="2800" b="0" i="1" smtClean="0">
                          <a:latin typeface="Cambria Math" panose="02040503050406030204" pitchFamily="18" charset="0"/>
                        </a:rPr>
                        <m:t>/2</m:t>
                      </m:r>
                    </m:oMath>
                  </m:oMathPara>
                </a14:m>
                <a:endParaRPr lang="en-US" sz="2800" dirty="0"/>
              </a:p>
            </p:txBody>
          </p:sp>
        </mc:Choice>
        <mc:Fallback xmlns="">
          <p:sp>
            <p:nvSpPr>
              <p:cNvPr id="14" name="Rectangle 13">
                <a:extLst>
                  <a:ext uri="{FF2B5EF4-FFF2-40B4-BE49-F238E27FC236}">
                    <a16:creationId xmlns:a16="http://schemas.microsoft.com/office/drawing/2014/main" id="{8B299E75-38DC-4149-8DBA-03A31DC2A773}"/>
                  </a:ext>
                </a:extLst>
              </p:cNvPr>
              <p:cNvSpPr>
                <a:spLocks noRot="1" noChangeAspect="1" noMove="1" noResize="1" noEditPoints="1" noAdjustHandles="1" noChangeArrowheads="1" noChangeShapeType="1" noTextEdit="1"/>
              </p:cNvSpPr>
              <p:nvPr/>
            </p:nvSpPr>
            <p:spPr>
              <a:xfrm>
                <a:off x="719864" y="5414962"/>
                <a:ext cx="7344904" cy="571118"/>
              </a:xfrm>
              <a:prstGeom prst="rect">
                <a:avLst/>
              </a:prstGeom>
              <a:blipFill>
                <a:blip r:embed="rId9"/>
                <a:stretch>
                  <a:fillRect b="-17391"/>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CAB243FB-4EB7-3149-972E-46FFBE99BDFF}"/>
              </a:ext>
            </a:extLst>
          </p:cNvPr>
          <p:cNvSpPr/>
          <p:nvPr/>
        </p:nvSpPr>
        <p:spPr>
          <a:xfrm>
            <a:off x="834164" y="5445132"/>
            <a:ext cx="2347186" cy="510778"/>
          </a:xfrm>
          <a:prstGeom prst="roundRect">
            <a:avLst/>
          </a:prstGeom>
          <a:noFill/>
          <a:ln w="31750">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chemeClr val="tx1">
                    <a:lumMod val="75000"/>
                    <a:lumOff val="25000"/>
                  </a:schemeClr>
                </a:solidFill>
              </a:rPr>
              <a:t>(discrete BHE)</a:t>
            </a:r>
          </a:p>
        </p:txBody>
      </p:sp>
      <p:sp>
        <p:nvSpPr>
          <p:cNvPr id="17" name="Rectangle 16">
            <a:extLst>
              <a:ext uri="{FF2B5EF4-FFF2-40B4-BE49-F238E27FC236}">
                <a16:creationId xmlns:a16="http://schemas.microsoft.com/office/drawing/2014/main" id="{B28943BD-A1A7-C04D-84B4-485B0A9EC593}"/>
              </a:ext>
            </a:extLst>
          </p:cNvPr>
          <p:cNvSpPr/>
          <p:nvPr/>
        </p:nvSpPr>
        <p:spPr>
          <a:xfrm>
            <a:off x="11277176" y="5838612"/>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22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149806"/>
            <a:ext cx="11008659" cy="1480246"/>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Davis’ Theorem</a:t>
            </a:r>
          </a:p>
        </p:txBody>
      </p:sp>
      <p:sp>
        <p:nvSpPr>
          <p:cNvPr id="8" name="TextBox 7">
            <a:extLst>
              <a:ext uri="{FF2B5EF4-FFF2-40B4-BE49-F238E27FC236}">
                <a16:creationId xmlns:a16="http://schemas.microsoft.com/office/drawing/2014/main" id="{70AEFE45-3CD9-C24B-8148-46418E2306A5}"/>
              </a:ext>
            </a:extLst>
          </p:cNvPr>
          <p:cNvSpPr txBox="1"/>
          <p:nvPr/>
        </p:nvSpPr>
        <p:spPr>
          <a:xfrm>
            <a:off x="838200" y="888196"/>
            <a:ext cx="3258521" cy="523220"/>
          </a:xfrm>
          <a:prstGeom prst="rect">
            <a:avLst/>
          </a:prstGeom>
          <a:solidFill>
            <a:schemeClr val="bg1"/>
          </a:solidFill>
        </p:spPr>
        <p:txBody>
          <a:bodyPr wrap="none" rtlCol="0">
            <a:spAutoFit/>
          </a:bodyPr>
          <a:lstStyle/>
          <a:p>
            <a:r>
              <a:rPr lang="en-US" sz="2800" b="1" dirty="0"/>
              <a:t>Theorem </a:t>
            </a:r>
            <a:r>
              <a:rPr lang="en-US" sz="2400" dirty="0"/>
              <a:t>(UB restated)</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1306574"/>
                <a:ext cx="10515600" cy="523220"/>
              </a:xfrm>
              <a:prstGeom prst="rect">
                <a:avLst/>
              </a:prstGeom>
              <a:noFill/>
            </p:spPr>
            <p:txBody>
              <a:bodyPr wrap="square" rtlCol="0">
                <a:spAutoFit/>
              </a:bodyPr>
              <a:lstStyle/>
              <a:p>
                <a:r>
                  <a:rPr lang="en-US" sz="2800" dirty="0"/>
                  <a:t>There is an algorithm </a:t>
                </a:r>
                <a14:m>
                  <m:oMath xmlns:m="http://schemas.openxmlformats.org/officeDocument/2006/math">
                    <m:r>
                      <a:rPr lang="en-US" sz="2800" i="1" smtClean="0">
                        <a:latin typeface="Cambria Math" panose="02040503050406030204" pitchFamily="18" charset="0"/>
                        <a:ea typeface="Cambria Math" panose="02040503050406030204" pitchFamily="18" charset="0"/>
                      </a:rPr>
                      <m:t>𝒜</m:t>
                    </m:r>
                  </m:oMath>
                </a14:m>
                <a:r>
                  <a:rPr lang="en-US" sz="2800" dirty="0"/>
                  <a:t> such that for every adversary </a:t>
                </a:r>
                <a14:m>
                  <m:oMath xmlns:m="http://schemas.openxmlformats.org/officeDocument/2006/math">
                    <m:r>
                      <a:rPr lang="en-US" sz="2800" i="1" smtClean="0">
                        <a:latin typeface="Cambria Math" panose="02040503050406030204" pitchFamily="18" charset="0"/>
                        <a:ea typeface="Cambria Math" panose="02040503050406030204" pitchFamily="18" charset="0"/>
                      </a:rPr>
                      <m:t>ℬ</m:t>
                    </m:r>
                  </m:oMath>
                </a14:m>
                <a:endParaRPr lang="en-US" sz="2800" dirty="0"/>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1306574"/>
                <a:ext cx="10515600" cy="523220"/>
              </a:xfrm>
              <a:prstGeom prst="rect">
                <a:avLst/>
              </a:prstGeom>
              <a:blipFill>
                <a:blip r:embed="rId3"/>
                <a:stretch>
                  <a:fillRect l="-1086"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2D1814C-9B0F-9D45-8216-366871392B02}"/>
                  </a:ext>
                </a:extLst>
              </p:cNvPr>
              <p:cNvSpPr/>
              <p:nvPr/>
            </p:nvSpPr>
            <p:spPr>
              <a:xfrm>
                <a:off x="4213561" y="1677085"/>
                <a:ext cx="2739660"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i="1">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𝑇</m:t>
                          </m:r>
                        </m:e>
                      </m:rad>
                    </m:oMath>
                  </m:oMathPara>
                </a14:m>
                <a:endParaRPr lang="en-US" sz="2800" dirty="0"/>
              </a:p>
            </p:txBody>
          </p:sp>
        </mc:Choice>
        <mc:Fallback xmlns="">
          <p:sp>
            <p:nvSpPr>
              <p:cNvPr id="3" name="Rectangle 2">
                <a:extLst>
                  <a:ext uri="{FF2B5EF4-FFF2-40B4-BE49-F238E27FC236}">
                    <a16:creationId xmlns:a16="http://schemas.microsoft.com/office/drawing/2014/main" id="{D2D1814C-9B0F-9D45-8216-366871392B02}"/>
                  </a:ext>
                </a:extLst>
              </p:cNvPr>
              <p:cNvSpPr>
                <a:spLocks noRot="1" noChangeAspect="1" noMove="1" noResize="1" noEditPoints="1" noAdjustHandles="1" noChangeArrowheads="1" noChangeShapeType="1" noTextEdit="1"/>
              </p:cNvSpPr>
              <p:nvPr/>
            </p:nvSpPr>
            <p:spPr>
              <a:xfrm>
                <a:off x="4213561" y="1677085"/>
                <a:ext cx="2739660" cy="827278"/>
              </a:xfrm>
              <a:prstGeom prst="rect">
                <a:avLst/>
              </a:prstGeom>
              <a:blipFill>
                <a:blip r:embed="rId4"/>
                <a:stretch>
                  <a:fillRect l="-463"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7F13FF1-6345-C443-8183-3D661993A0EE}"/>
                  </a:ext>
                </a:extLst>
              </p:cNvPr>
              <p:cNvSpPr/>
              <p:nvPr/>
            </p:nvSpPr>
            <p:spPr>
              <a:xfrm>
                <a:off x="7420057" y="1829114"/>
                <a:ext cx="13811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≥0</m:t>
                      </m:r>
                    </m:oMath>
                  </m:oMathPara>
                </a14:m>
                <a:endParaRPr lang="en-US" sz="2800" dirty="0"/>
              </a:p>
            </p:txBody>
          </p:sp>
        </mc:Choice>
        <mc:Fallback xmlns="">
          <p:sp>
            <p:nvSpPr>
              <p:cNvPr id="13" name="Rectangle 12">
                <a:extLst>
                  <a:ext uri="{FF2B5EF4-FFF2-40B4-BE49-F238E27FC236}">
                    <a16:creationId xmlns:a16="http://schemas.microsoft.com/office/drawing/2014/main" id="{F7F13FF1-6345-C443-8183-3D661993A0EE}"/>
                  </a:ext>
                </a:extLst>
              </p:cNvPr>
              <p:cNvSpPr>
                <a:spLocks noRot="1" noChangeAspect="1" noMove="1" noResize="1" noEditPoints="1" noAdjustHandles="1" noChangeArrowheads="1" noChangeShapeType="1" noTextEdit="1"/>
              </p:cNvSpPr>
              <p:nvPr/>
            </p:nvSpPr>
            <p:spPr>
              <a:xfrm>
                <a:off x="7420057" y="1829114"/>
                <a:ext cx="1381147"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036AE9-5287-034D-ACA8-FB4B301EFCE8}"/>
                  </a:ext>
                </a:extLst>
              </p:cNvPr>
              <p:cNvSpPr txBox="1"/>
              <p:nvPr/>
            </p:nvSpPr>
            <p:spPr>
              <a:xfrm>
                <a:off x="663388" y="4300833"/>
                <a:ext cx="10833849" cy="957378"/>
              </a:xfrm>
              <a:prstGeom prst="rect">
                <a:avLst/>
              </a:prstGeom>
              <a:solidFill>
                <a:schemeClr val="bg1"/>
              </a:solidFill>
            </p:spPr>
            <p:txBody>
              <a:bodyPr wrap="square" rtlCol="0">
                <a:spAutoFit/>
              </a:bodyPr>
              <a:lstStyle/>
              <a:p>
                <a:r>
                  <a:rPr lang="en-US" sz="2800" b="1" dirty="0"/>
                  <a:t>Proof. </a:t>
                </a:r>
                <a:r>
                  <a:rPr lang="en-US" sz="2800" dirty="0"/>
                  <a:t>Assume </a:t>
                </a:r>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b="0" i="1" smtClean="0">
                        <a:latin typeface="Cambria Math" panose="02040503050406030204" pitchFamily="18" charset="0"/>
                      </a:rPr>
                      <m:t>&lt;∞</m:t>
                    </m:r>
                  </m:oMath>
                </a14:m>
                <a:r>
                  <a:rPr lang="en-US" sz="2800" dirty="0"/>
                  <a:t>. Consider algorithm </a:t>
                </a:r>
                <a14:m>
                  <m:oMath xmlns:m="http://schemas.openxmlformats.org/officeDocument/2006/math">
                    <m:r>
                      <a:rPr lang="en-US" sz="2800" i="1">
                        <a:latin typeface="Cambria Math" panose="02040503050406030204" pitchFamily="18" charset="0"/>
                        <a:ea typeface="Cambria Math" panose="02040503050406030204" pitchFamily="18" charset="0"/>
                      </a:rPr>
                      <m:t>𝒜</m:t>
                    </m:r>
                  </m:oMath>
                </a14:m>
                <a:r>
                  <a:rPr lang="en-US" sz="2800" dirty="0"/>
                  <a:t> as promised in theorem and adversary </a:t>
                </a:r>
                <a14:m>
                  <m:oMath xmlns:m="http://schemas.openxmlformats.org/officeDocument/2006/math">
                    <m:r>
                      <a:rPr lang="en-US" sz="2800" i="1">
                        <a:latin typeface="Cambria Math" panose="02040503050406030204" pitchFamily="18" charset="0"/>
                        <a:ea typeface="Cambria Math" panose="02040503050406030204" pitchFamily="18" charset="0"/>
                      </a:rPr>
                      <m:t>ℬ</m:t>
                    </m:r>
                  </m:oMath>
                </a14:m>
                <a:r>
                  <a:rPr lang="en-US" sz="2800" dirty="0"/>
                  <a:t> as defined in LB. Then</a:t>
                </a:r>
              </a:p>
            </p:txBody>
          </p:sp>
        </mc:Choice>
        <mc:Fallback xmlns="">
          <p:sp>
            <p:nvSpPr>
              <p:cNvPr id="27" name="TextBox 26">
                <a:extLst>
                  <a:ext uri="{FF2B5EF4-FFF2-40B4-BE49-F238E27FC236}">
                    <a16:creationId xmlns:a16="http://schemas.microsoft.com/office/drawing/2014/main" id="{F0036AE9-5287-034D-ACA8-FB4B301EFCE8}"/>
                  </a:ext>
                </a:extLst>
              </p:cNvPr>
              <p:cNvSpPr txBox="1">
                <a:spLocks noRot="1" noChangeAspect="1" noMove="1" noResize="1" noEditPoints="1" noAdjustHandles="1" noChangeArrowheads="1" noChangeShapeType="1" noTextEdit="1"/>
              </p:cNvSpPr>
              <p:nvPr/>
            </p:nvSpPr>
            <p:spPr>
              <a:xfrm>
                <a:off x="663388" y="4300833"/>
                <a:ext cx="10833849" cy="957378"/>
              </a:xfrm>
              <a:prstGeom prst="rect">
                <a:avLst/>
              </a:prstGeom>
              <a:blipFill>
                <a:blip r:embed="rId6"/>
                <a:stretch>
                  <a:fillRect l="-1054"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B716EE-974A-0045-BB07-2213643B26C5}"/>
                  </a:ext>
                </a:extLst>
              </p:cNvPr>
              <p:cNvSpPr/>
              <p:nvPr/>
            </p:nvSpPr>
            <p:spPr>
              <a:xfrm>
                <a:off x="1444447" y="5258211"/>
                <a:ext cx="9072868" cy="666529"/>
              </a:xfrm>
              <a:prstGeom prst="rect">
                <a:avLst/>
              </a:prstGeom>
            </p:spPr>
            <p:txBody>
              <a:bodyPr wrap="none">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𝛾</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𝜏</m:t>
                        </m:r>
                      </m:e>
                    </m:rad>
                    <m:r>
                      <a:rPr lang="en-US" sz="2800" b="0" i="1" smtClean="0">
                        <a:latin typeface="Cambria Math" panose="02040503050406030204" pitchFamily="18" charset="0"/>
                      </a:rPr>
                      <m: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b="0" i="1" smtClean="0">
                            <a:latin typeface="Cambria Math" panose="02040503050406030204" pitchFamily="18" charset="0"/>
                          </a:rPr>
                          <m:t>𝜏</m:t>
                        </m:r>
                      </m:e>
                    </m:d>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𝑀</m:t>
                            </m:r>
                          </m:e>
                        </m:acc>
                      </m:e>
                      <m:sub>
                        <m:r>
                          <a:rPr lang="en-US" sz="2800" b="0" i="1" smtClean="0">
                            <a:latin typeface="Cambria Math" panose="02040503050406030204" pitchFamily="18" charset="0"/>
                          </a:rPr>
                          <m:t>𝜏</m:t>
                        </m:r>
                      </m:sub>
                    </m:sSub>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b="0" i="1" smtClean="0">
                            <a:latin typeface="Cambria Math" panose="02040503050406030204" pitchFamily="18" charset="0"/>
                          </a:rPr>
                          <m:t>𝜏</m:t>
                        </m:r>
                      </m:sub>
                    </m:sSub>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𝛾</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r>
                      <a:rPr lang="en-US" sz="2800" i="1">
                        <a:latin typeface="Cambria Math" panose="02040503050406030204" pitchFamily="18" charset="0"/>
                      </a:rPr>
                      <m:t>≥</m:t>
                    </m:r>
                    <m:f>
                      <m:fPr>
                        <m:type m:val="skw"/>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den>
                    </m:f>
                    <m:r>
                      <a:rPr lang="en-US" sz="2800" i="1">
                        <a:latin typeface="Cambria Math" panose="02040503050406030204" pitchFamily="18" charset="0"/>
                      </a:rPr>
                      <m:t>⋅</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e>
                    </m:d>
                  </m:oMath>
                </a14:m>
                <a:endParaRPr lang="en-US" sz="2800" dirty="0"/>
              </a:p>
            </p:txBody>
          </p:sp>
        </mc:Choice>
        <mc:Fallback xmlns="">
          <p:sp>
            <p:nvSpPr>
              <p:cNvPr id="5" name="Rectangle 4">
                <a:extLst>
                  <a:ext uri="{FF2B5EF4-FFF2-40B4-BE49-F238E27FC236}">
                    <a16:creationId xmlns:a16="http://schemas.microsoft.com/office/drawing/2014/main" id="{82B716EE-974A-0045-BB07-2213643B26C5}"/>
                  </a:ext>
                </a:extLst>
              </p:cNvPr>
              <p:cNvSpPr>
                <a:spLocks noRot="1" noChangeAspect="1" noMove="1" noResize="1" noEditPoints="1" noAdjustHandles="1" noChangeArrowheads="1" noChangeShapeType="1" noTextEdit="1"/>
              </p:cNvSpPr>
              <p:nvPr/>
            </p:nvSpPr>
            <p:spPr>
              <a:xfrm>
                <a:off x="1444447" y="5258211"/>
                <a:ext cx="9072868" cy="666529"/>
              </a:xfrm>
              <a:prstGeom prst="rect">
                <a:avLst/>
              </a:prstGeom>
              <a:blipFill>
                <a:blip r:embed="rId7"/>
                <a:stretch>
                  <a:fillRect t="-88889" b="-1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968B856-B8DB-3049-9DD6-AC52F98903B9}"/>
                  </a:ext>
                </a:extLst>
              </p:cNvPr>
              <p:cNvSpPr txBox="1"/>
              <p:nvPr/>
            </p:nvSpPr>
            <p:spPr>
              <a:xfrm>
                <a:off x="663387" y="5924740"/>
                <a:ext cx="10833849" cy="523220"/>
              </a:xfrm>
              <a:prstGeom prst="rect">
                <a:avLst/>
              </a:prstGeom>
              <a:solidFill>
                <a:schemeClr val="bg1"/>
              </a:solidFill>
            </p:spPr>
            <p:txBody>
              <a:bodyPr wrap="square" rtlCol="0">
                <a:spAutoFit/>
              </a:bodyPr>
              <a:lstStyle/>
              <a:p>
                <a:r>
                  <a:rPr lang="en-US" sz="2800" dirty="0"/>
                  <a:t>Now observe that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𝜏</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𝜏</m:t>
                            </m:r>
                          </m:sub>
                        </m:sSub>
                      </m:e>
                    </m:d>
                  </m:oMath>
                </a14:m>
                <a:r>
                  <a:rPr lang="en-US" sz="2800" dirty="0"/>
                  <a:t> in distribution.</a:t>
                </a:r>
              </a:p>
            </p:txBody>
          </p:sp>
        </mc:Choice>
        <mc:Fallback xmlns="">
          <p:sp>
            <p:nvSpPr>
              <p:cNvPr id="29" name="TextBox 28">
                <a:extLst>
                  <a:ext uri="{FF2B5EF4-FFF2-40B4-BE49-F238E27FC236}">
                    <a16:creationId xmlns:a16="http://schemas.microsoft.com/office/drawing/2014/main" id="{C968B856-B8DB-3049-9DD6-AC52F98903B9}"/>
                  </a:ext>
                </a:extLst>
              </p:cNvPr>
              <p:cNvSpPr txBox="1">
                <a:spLocks noRot="1" noChangeAspect="1" noMove="1" noResize="1" noEditPoints="1" noAdjustHandles="1" noChangeArrowheads="1" noChangeShapeType="1" noTextEdit="1"/>
              </p:cNvSpPr>
              <p:nvPr/>
            </p:nvSpPr>
            <p:spPr>
              <a:xfrm>
                <a:off x="663387" y="5924740"/>
                <a:ext cx="10833849" cy="523220"/>
              </a:xfrm>
              <a:prstGeom prst="rect">
                <a:avLst/>
              </a:prstGeom>
              <a:blipFill>
                <a:blip r:embed="rId8"/>
                <a:stretch>
                  <a:fillRect l="-1054" t="-11905" b="-2857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B0AB389-4D2F-AE4B-A6DC-3451508EBE24}"/>
              </a:ext>
            </a:extLst>
          </p:cNvPr>
          <p:cNvSpPr/>
          <p:nvPr/>
        </p:nvSpPr>
        <p:spPr>
          <a:xfrm>
            <a:off x="663388" y="2950279"/>
            <a:ext cx="11008659" cy="129193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AE3A0E-544A-1341-8816-2EC99FD5C6B7}"/>
              </a:ext>
            </a:extLst>
          </p:cNvPr>
          <p:cNvSpPr txBox="1"/>
          <p:nvPr/>
        </p:nvSpPr>
        <p:spPr>
          <a:xfrm>
            <a:off x="838200" y="2688669"/>
            <a:ext cx="2915029" cy="523220"/>
          </a:xfrm>
          <a:prstGeom prst="rect">
            <a:avLst/>
          </a:prstGeom>
          <a:solidFill>
            <a:schemeClr val="bg1"/>
          </a:solidFill>
        </p:spPr>
        <p:txBody>
          <a:bodyPr wrap="none" rtlCol="0">
            <a:spAutoFit/>
          </a:bodyPr>
          <a:lstStyle/>
          <a:p>
            <a:r>
              <a:rPr lang="en-US" sz="2800" b="1" dirty="0"/>
              <a:t>Theorem </a:t>
            </a:r>
            <a:r>
              <a:rPr lang="en-US" sz="2400" dirty="0">
                <a:solidFill>
                  <a:schemeClr val="tx1">
                    <a:lumMod val="75000"/>
                    <a:lumOff val="25000"/>
                  </a:schemeClr>
                </a:solidFill>
              </a:rPr>
              <a:t>[Davis ‘76]</a:t>
            </a:r>
            <a:endParaRPr lang="en-US" sz="2800"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6A269E0-E38A-024E-B6E1-7D3D46916843}"/>
                  </a:ext>
                </a:extLst>
              </p:cNvPr>
              <p:cNvSpPr txBox="1"/>
              <p:nvPr/>
            </p:nvSpPr>
            <p:spPr>
              <a:xfrm>
                <a:off x="909917" y="3119178"/>
                <a:ext cx="10515600" cy="523220"/>
              </a:xfrm>
              <a:prstGeom prst="rect">
                <a:avLst/>
              </a:prstGeom>
              <a:noFill/>
            </p:spPr>
            <p:txBody>
              <a:bodyPr wrap="square" rtlCol="0">
                <a:spAutoFit/>
              </a:bodyPr>
              <a:lstStyle/>
              <a:p>
                <a:r>
                  <a:rPr lang="en-US" sz="2800" dirty="0"/>
                  <a:t>Let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𝑡</m:t>
                        </m:r>
                      </m:sub>
                    </m:sSub>
                  </m:oMath>
                </a14:m>
                <a:r>
                  <a:rPr lang="en-US" sz="2800" dirty="0"/>
                  <a:t> be a standard random walk. For any stopping time </a:t>
                </a:r>
                <a14:m>
                  <m:oMath xmlns:m="http://schemas.openxmlformats.org/officeDocument/2006/math">
                    <m:r>
                      <a:rPr lang="en-US" sz="2800" b="0" i="1" smtClean="0">
                        <a:latin typeface="Cambria Math" panose="02040503050406030204" pitchFamily="18" charset="0"/>
                      </a:rPr>
                      <m:t>𝜏</m:t>
                    </m:r>
                  </m:oMath>
                </a14:m>
                <a:r>
                  <a:rPr lang="en-US" sz="2800" dirty="0"/>
                  <a:t>, </a:t>
                </a:r>
              </a:p>
            </p:txBody>
          </p:sp>
        </mc:Choice>
        <mc:Fallback xmlns="">
          <p:sp>
            <p:nvSpPr>
              <p:cNvPr id="32" name="TextBox 31">
                <a:extLst>
                  <a:ext uri="{FF2B5EF4-FFF2-40B4-BE49-F238E27FC236}">
                    <a16:creationId xmlns:a16="http://schemas.microsoft.com/office/drawing/2014/main" id="{66A269E0-E38A-024E-B6E1-7D3D46916843}"/>
                  </a:ext>
                </a:extLst>
              </p:cNvPr>
              <p:cNvSpPr txBox="1">
                <a:spLocks noRot="1" noChangeAspect="1" noMove="1" noResize="1" noEditPoints="1" noAdjustHandles="1" noChangeArrowheads="1" noChangeShapeType="1" noTextEdit="1"/>
              </p:cNvSpPr>
              <p:nvPr/>
            </p:nvSpPr>
            <p:spPr>
              <a:xfrm>
                <a:off x="909917" y="3119178"/>
                <a:ext cx="10515600" cy="523220"/>
              </a:xfrm>
              <a:prstGeom prst="rect">
                <a:avLst/>
              </a:prstGeom>
              <a:blipFill>
                <a:blip r:embed="rId9"/>
                <a:stretch>
                  <a:fillRect l="-1329"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06CC0AAE-6C07-904A-955C-C888B6A3148E}"/>
                  </a:ext>
                </a:extLst>
              </p:cNvPr>
              <p:cNvSpPr/>
              <p:nvPr/>
            </p:nvSpPr>
            <p:spPr>
              <a:xfrm>
                <a:off x="4541705" y="3548051"/>
                <a:ext cx="2878352" cy="526491"/>
              </a:xfrm>
              <a:prstGeom prst="rect">
                <a:avLst/>
              </a:prstGeom>
            </p:spPr>
            <p:txBody>
              <a:bodyPr wrap="none">
                <a:spAutoFit/>
              </a:bodyPr>
              <a:lstStyle/>
              <a:p>
                <a14:m>
                  <m:oMath xmlns:m="http://schemas.openxmlformats.org/officeDocument/2006/math">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𝜏</m:t>
                                </m:r>
                              </m:sub>
                            </m:sSub>
                          </m:e>
                        </m:d>
                      </m:e>
                    </m:d>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𝐸</m:t>
                    </m:r>
                    <m:d>
                      <m:dPr>
                        <m:begChr m:val="["/>
                        <m:endChr m:val="]"/>
                        <m:ctrlPr>
                          <a:rPr lang="en-US" sz="2800" i="1">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𝜏</m:t>
                            </m:r>
                          </m:e>
                        </m:rad>
                      </m:e>
                    </m:d>
                  </m:oMath>
                </a14:m>
                <a:r>
                  <a:rPr lang="en-US" sz="2800" dirty="0"/>
                  <a:t>.</a:t>
                </a:r>
              </a:p>
            </p:txBody>
          </p:sp>
        </mc:Choice>
        <mc:Fallback xmlns="">
          <p:sp>
            <p:nvSpPr>
              <p:cNvPr id="33" name="Rectangle 32">
                <a:extLst>
                  <a:ext uri="{FF2B5EF4-FFF2-40B4-BE49-F238E27FC236}">
                    <a16:creationId xmlns:a16="http://schemas.microsoft.com/office/drawing/2014/main" id="{06CC0AAE-6C07-904A-955C-C888B6A3148E}"/>
                  </a:ext>
                </a:extLst>
              </p:cNvPr>
              <p:cNvSpPr>
                <a:spLocks noRot="1" noChangeAspect="1" noMove="1" noResize="1" noEditPoints="1" noAdjustHandles="1" noChangeArrowheads="1" noChangeShapeType="1" noTextEdit="1"/>
              </p:cNvSpPr>
              <p:nvPr/>
            </p:nvSpPr>
            <p:spPr>
              <a:xfrm>
                <a:off x="4541705" y="3548051"/>
                <a:ext cx="2878352" cy="526491"/>
              </a:xfrm>
              <a:prstGeom prst="rect">
                <a:avLst/>
              </a:prstGeom>
              <a:blipFill>
                <a:blip r:embed="rId10"/>
                <a:stretch>
                  <a:fillRect l="-881" t="-6977" r="-3524" b="-302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F5545B9A-A81E-9042-BEC8-0080584237F1}"/>
              </a:ext>
            </a:extLst>
          </p:cNvPr>
          <p:cNvSpPr/>
          <p:nvPr/>
        </p:nvSpPr>
        <p:spPr>
          <a:xfrm>
            <a:off x="11240851" y="6001684"/>
            <a:ext cx="369332"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Backup slides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for learning mixtures of Gaussians</a:t>
            </a:r>
            <a:endParaRPr lang="en-US" sz="5400" dirty="0">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2928243674"/>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ounded Rectangle 6"/>
              <p:cNvSpPr/>
              <p:nvPr/>
            </p:nvSpPr>
            <p:spPr>
              <a:xfrm>
                <a:off x="742669" y="1060697"/>
                <a:ext cx="10787344" cy="21828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Theorem</a:t>
                </a:r>
                <a:r>
                  <a:rPr lang="en-US" sz="28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[ABHLMP ‘18]</a:t>
                </a:r>
                <a:r>
                  <a:rPr lang="en-US" sz="24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Suppose</a:t>
                </a:r>
                <a:r>
                  <a:rPr lang="en-US" sz="2400" dirty="0">
                    <a:solidFill>
                      <a:schemeClr val="tx1"/>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admits </a:t>
                </a:r>
                <a14:m>
                  <m:oMath xmlns:m="http://schemas.openxmlformats.org/officeDocument/2006/math">
                    <m:r>
                      <a:rPr lang="en-US" sz="2800" b="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p>
              <a:p>
                <a:r>
                  <a:rPr lang="en-US" sz="2800" dirty="0">
                    <a:solidFill>
                      <a:schemeClr val="tx1"/>
                    </a:solidFill>
                    <a:latin typeface="Calibri" panose="020F0502020204030204" pitchFamily="34" charset="0"/>
                    <a:ea typeface="Palatino" charset="0"/>
                    <a:cs typeface="Calibri" panose="020F0502020204030204" pitchFamily="34" charset="0"/>
                  </a:rPr>
                  <a:t>Then sample complexity to learn </a:t>
                </a:r>
                <a14:m>
                  <m:oMath xmlns:m="http://schemas.openxmlformats.org/officeDocument/2006/math">
                    <m:r>
                      <a:rPr lang="en-US" sz="2800" i="1">
                        <a:solidFill>
                          <a:schemeClr val="tx1"/>
                        </a:solidFill>
                        <a:latin typeface="Cambria Math" charset="0"/>
                        <a:ea typeface="Palatino" charset="0"/>
                        <a:cs typeface="Palatino" charset="0"/>
                      </a:rPr>
                      <m:t>ℱ</m:t>
                    </m:r>
                  </m:oMath>
                </a14:m>
                <a:r>
                  <a:rPr lang="en-US" sz="2800" dirty="0">
                    <a:solidFill>
                      <a:schemeClr val="tx1"/>
                    </a:solidFill>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oMath>
                </a14:m>
                <a:r>
                  <a:rPr lang="en-US" sz="2800" dirty="0">
                    <a:solidFill>
                      <a:schemeClr val="tx1"/>
                    </a:solidFill>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solidFill>
                          <a:schemeClr val="tx1"/>
                        </a:solidFill>
                        <a:latin typeface="Cambria Math" charset="0"/>
                        <a:ea typeface="Palatino" charset="0"/>
                        <a:cs typeface="Palatino"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tx1"/>
                              </a:solidFill>
                              <a:latin typeface="Cambria Math" panose="02040503050406030204" pitchFamily="18" charset="0"/>
                              <a:ea typeface="Palatino" charset="0"/>
                              <a:cs typeface="Palatino" charset="0"/>
                            </a:rPr>
                          </m:ctrlPr>
                        </m:accPr>
                        <m:e>
                          <m:r>
                            <a:rPr lang="en-US" sz="3600" b="1" i="1">
                              <a:solidFill>
                                <a:schemeClr val="tx1"/>
                              </a:solidFill>
                              <a:latin typeface="Cambria Math" charset="0"/>
                              <a:ea typeface="Palatino" charset="0"/>
                              <a:cs typeface="Palatino" charset="0"/>
                            </a:rPr>
                            <m:t>𝑶</m:t>
                          </m:r>
                        </m:e>
                      </m:acc>
                      <m:d>
                        <m:dPr>
                          <m:ctrlPr>
                            <a:rPr lang="en-US" sz="3600" b="1" i="1" dirty="0">
                              <a:solidFill>
                                <a:schemeClr val="tx1"/>
                              </a:solidFill>
                              <a:latin typeface="Cambria Math" panose="02040503050406030204" pitchFamily="18" charset="0"/>
                              <a:ea typeface="Palatino" charset="0"/>
                              <a:cs typeface="Palatino" charset="0"/>
                            </a:rPr>
                          </m:ctrlPr>
                        </m:dPr>
                        <m:e>
                          <m:f>
                            <m:fPr>
                              <m:ctrlPr>
                                <a:rPr lang="en-US" sz="3600" b="1" i="1" dirty="0">
                                  <a:solidFill>
                                    <a:schemeClr val="tx1"/>
                                  </a:solidFill>
                                  <a:latin typeface="Cambria Math" panose="02040503050406030204" pitchFamily="18" charset="0"/>
                                  <a:ea typeface="Palatino" charset="0"/>
                                  <a:cs typeface="Palatino" charset="0"/>
                                </a:rPr>
                              </m:ctrlPr>
                            </m:fPr>
                            <m:num>
                              <m:r>
                                <a:rPr lang="en-US" sz="3600" b="1" i="1" dirty="0" smtClean="0">
                                  <a:solidFill>
                                    <a:srgbClr val="4173B6"/>
                                  </a:solidFill>
                                  <a:latin typeface="Cambria Math" charset="0"/>
                                  <a:ea typeface="Palatino" charset="0"/>
                                  <a:cs typeface="Palatino" charset="0"/>
                                </a:rPr>
                                <m:t>𝒕</m:t>
                              </m:r>
                            </m:num>
                            <m:den>
                              <m:sSup>
                                <m:sSupPr>
                                  <m:ctrlPr>
                                    <a:rPr lang="en-US" sz="3600" b="1" i="1" dirty="0">
                                      <a:solidFill>
                                        <a:schemeClr val="tx1"/>
                                      </a:solidFill>
                                      <a:latin typeface="Cambria Math" panose="02040503050406030204" pitchFamily="18" charset="0"/>
                                      <a:ea typeface="Palatino" charset="0"/>
                                      <a:cs typeface="Palatino" charset="0"/>
                                    </a:rPr>
                                  </m:ctrlPr>
                                </m:sSupPr>
                                <m:e>
                                  <m:r>
                                    <a:rPr lang="en-US" sz="3600" b="1" i="1" dirty="0">
                                      <a:solidFill>
                                        <a:schemeClr val="tx1"/>
                                      </a:solidFill>
                                      <a:latin typeface="Cambria Math" charset="0"/>
                                      <a:ea typeface="Palatino" charset="0"/>
                                      <a:cs typeface="Palatino" charset="0"/>
                                    </a:rPr>
                                    <m:t>𝝐</m:t>
                                  </m:r>
                                </m:e>
                                <m:sup>
                                  <m:r>
                                    <a:rPr lang="en-US" sz="3600" b="1" i="1" dirty="0">
                                      <a:solidFill>
                                        <a:schemeClr val="tx1"/>
                                      </a:solidFill>
                                      <a:latin typeface="Cambria Math" charset="0"/>
                                      <a:ea typeface="Palatino" charset="0"/>
                                      <a:cs typeface="Palatino" charset="0"/>
                                    </a:rPr>
                                    <m:t>𝟐</m:t>
                                  </m:r>
                                </m:sup>
                              </m:sSup>
                            </m:den>
                          </m:f>
                        </m:e>
                      </m:d>
                      <m:r>
                        <a:rPr lang="en-US" sz="3600" b="1" i="1" dirty="0">
                          <a:solidFill>
                            <a:schemeClr val="tx1"/>
                          </a:solidFill>
                          <a:latin typeface="Cambria Math" charset="0"/>
                          <a:ea typeface="Palatino" charset="0"/>
                          <a:cs typeface="Palatino" charset="0"/>
                        </a:rPr>
                        <m:t>.</m:t>
                      </m:r>
                    </m:oMath>
                  </m:oMathPara>
                </a14:m>
                <a:endParaRPr lang="en-US" sz="3200" dirty="0">
                  <a:solidFill>
                    <a:schemeClr val="tx1"/>
                  </a:solidFill>
                  <a:latin typeface="Calibri" panose="020F0502020204030204" pitchFamily="34" charset="0"/>
                  <a:ea typeface="Palatino" charset="0"/>
                  <a:cs typeface="Calibri" panose="020F0502020204030204" pitchFamily="34" charset="0"/>
                </a:endParaRPr>
              </a:p>
              <a:p>
                <a:endParaRPr lang="en-US" sz="200" dirty="0">
                  <a:latin typeface="Calibri" panose="020F0502020204030204" pitchFamily="34" charset="0"/>
                  <a:ea typeface="Palatino" charset="0"/>
                  <a:cs typeface="Calibri" panose="020F0502020204030204" pitchFamily="34" charset="0"/>
                </a:endParaRPr>
              </a:p>
            </p:txBody>
          </p:sp>
        </mc:Choice>
        <mc:Fallback xmlns="">
          <p:sp>
            <p:nvSpPr>
              <p:cNvPr id="7" name="Rounded Rectangle 6"/>
              <p:cNvSpPr>
                <a:spLocks noRot="1" noChangeAspect="1" noMove="1" noResize="1" noEditPoints="1" noAdjustHandles="1" noChangeArrowheads="1" noChangeShapeType="1" noTextEdit="1"/>
              </p:cNvSpPr>
              <p:nvPr/>
            </p:nvSpPr>
            <p:spPr>
              <a:xfrm>
                <a:off x="742669" y="1060697"/>
                <a:ext cx="10787344" cy="2182870"/>
              </a:xfrm>
              <a:prstGeom prst="round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49066" y="2486877"/>
                <a:ext cx="3100401" cy="441596"/>
              </a:xfrm>
              <a:prstGeom prst="rect">
                <a:avLst/>
              </a:prstGeom>
              <a:noFill/>
            </p:spPr>
            <p:txBody>
              <a:bodyPr wrap="none" rtlCol="0">
                <a:spAutoFit/>
              </a:bodyPr>
              <a:lstStyle/>
              <a:p>
                <a14:m>
                  <m:oMath xmlns:m="http://schemas.openxmlformats.org/officeDocument/2006/math">
                    <m:acc>
                      <m:accPr>
                        <m:chr m:val="̃"/>
                        <m:ctrlPr>
                          <a:rPr lang="en-US" sz="2200" b="0" i="1" smtClean="0">
                            <a:solidFill>
                              <a:schemeClr val="tx1">
                                <a:lumMod val="65000"/>
                                <a:lumOff val="35000"/>
                              </a:schemeClr>
                            </a:solidFill>
                            <a:latin typeface="Cambria Math" panose="02040503050406030204" pitchFamily="18" charset="0"/>
                          </a:rPr>
                        </m:ctrlPr>
                      </m:accPr>
                      <m:e>
                        <m:r>
                          <m:rPr>
                            <m:sty m:val="p"/>
                          </m:rPr>
                          <a:rPr lang="en-US" sz="2200" b="0" i="0" smtClean="0">
                            <a:solidFill>
                              <a:schemeClr val="tx1">
                                <a:lumMod val="65000"/>
                                <a:lumOff val="35000"/>
                              </a:schemeClr>
                            </a:solidFill>
                            <a:latin typeface="Cambria Math" charset="0"/>
                          </a:rPr>
                          <m:t>O</m:t>
                        </m:r>
                      </m:e>
                    </m:acc>
                    <m:d>
                      <m:dPr>
                        <m:ctrlPr>
                          <a:rPr lang="en-US" sz="2200" b="0" i="1" smtClean="0">
                            <a:solidFill>
                              <a:schemeClr val="tx1">
                                <a:lumMod val="65000"/>
                                <a:lumOff val="35000"/>
                              </a:schemeClr>
                            </a:solidFill>
                            <a:latin typeface="Cambria Math" panose="02040503050406030204" pitchFamily="18" charset="0"/>
                          </a:rPr>
                        </m:ctrlPr>
                      </m:dPr>
                      <m:e>
                        <m:r>
                          <a:rPr lang="en-US" sz="2200" i="1" smtClean="0">
                            <a:solidFill>
                              <a:schemeClr val="tx1">
                                <a:lumMod val="65000"/>
                                <a:lumOff val="35000"/>
                              </a:schemeClr>
                            </a:solidFill>
                            <a:latin typeface="Cambria Math" charset="0"/>
                            <a:ea typeface="Cambria Math" charset="0"/>
                            <a:cs typeface="Cambria Math" charset="0"/>
                          </a:rPr>
                          <m:t>∙</m:t>
                        </m:r>
                      </m:e>
                    </m:d>
                  </m:oMath>
                </a14:m>
                <a:r>
                  <a:rPr lang="en-US" sz="2200" dirty="0">
                    <a:solidFill>
                      <a:schemeClr val="tx1">
                        <a:lumMod val="65000"/>
                        <a:lumOff val="35000"/>
                      </a:schemeClr>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2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9" name="TextBox 8"/>
              <p:cNvSpPr txBox="1">
                <a:spLocks noRot="1" noChangeAspect="1" noMove="1" noResize="1" noEditPoints="1" noAdjustHandles="1" noChangeArrowheads="1" noChangeShapeType="1" noTextEdit="1"/>
              </p:cNvSpPr>
              <p:nvPr/>
            </p:nvSpPr>
            <p:spPr>
              <a:xfrm>
                <a:off x="8049066" y="2486877"/>
                <a:ext cx="3100401" cy="441596"/>
              </a:xfrm>
              <a:prstGeom prst="rect">
                <a:avLst/>
              </a:prstGeom>
              <a:blipFill>
                <a:blip r:embed="rId4"/>
                <a:stretch>
                  <a:fillRect t="-5556" r="-1224" b="-25000"/>
                </a:stretch>
              </a:blipFill>
            </p:spPr>
            <p:txBody>
              <a:bodyPr/>
              <a:lstStyle/>
              <a:p>
                <a:r>
                  <a:rPr lang="en-US">
                    <a:noFill/>
                  </a:rPr>
                  <a:t> </a:t>
                </a:r>
              </a:p>
            </p:txBody>
          </p:sp>
        </mc:Fallback>
      </mc:AlternateContent>
      <p:sp>
        <p:nvSpPr>
          <p:cNvPr id="10" name="Content Placeholder 2"/>
          <p:cNvSpPr txBox="1">
            <a:spLocks/>
          </p:cNvSpPr>
          <p:nvPr/>
        </p:nvSpPr>
        <p:spPr>
          <a:xfrm>
            <a:off x="838200" y="3558660"/>
            <a:ext cx="10515600" cy="238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Font typeface="Arial"/>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Font typeface="Arial"/>
              <a:buNone/>
            </a:pPr>
            <a:endParaRPr lang="en-US" sz="3200" dirty="0">
              <a:latin typeface="Calibri" panose="020F0502020204030204" pitchFamily="34" charset="0"/>
              <a:ea typeface="Palatino" charset="0"/>
              <a:cs typeface="Calibri" panose="020F0502020204030204" pitchFamily="34" charset="0"/>
            </a:endParaRPr>
          </a:p>
        </p:txBody>
      </p:sp>
      <p:sp>
        <p:nvSpPr>
          <p:cNvPr id="11" name="Title 1">
            <a:extLst>
              <a:ext uri="{FF2B5EF4-FFF2-40B4-BE49-F238E27FC236}">
                <a16:creationId xmlns:a16="http://schemas.microsoft.com/office/drawing/2014/main" id="{1ED859FA-8DAD-B34F-82C8-6779102CFF0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Theorem</a:t>
            </a:r>
          </a:p>
        </p:txBody>
      </p:sp>
      <p:sp>
        <p:nvSpPr>
          <p:cNvPr id="6" name="Content Placeholder 2">
            <a:extLst>
              <a:ext uri="{FF2B5EF4-FFF2-40B4-BE49-F238E27FC236}">
                <a16:creationId xmlns:a16="http://schemas.microsoft.com/office/drawing/2014/main" id="{44E61058-DA54-0E4B-947F-46C3A460B028}"/>
              </a:ext>
            </a:extLst>
          </p:cNvPr>
          <p:cNvSpPr txBox="1">
            <a:spLocks/>
          </p:cNvSpPr>
          <p:nvPr/>
        </p:nvSpPr>
        <p:spPr>
          <a:xfrm>
            <a:off x="633867" y="5943599"/>
            <a:ext cx="10515600" cy="711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Minor caveat: Assumes Alice does not draw far too many samples. Usually ok.</a:t>
            </a:r>
          </a:p>
        </p:txBody>
      </p:sp>
      <p:sp>
        <p:nvSpPr>
          <p:cNvPr id="8" name="TextBox 7">
            <a:extLst>
              <a:ext uri="{FF2B5EF4-FFF2-40B4-BE49-F238E27FC236}">
                <a16:creationId xmlns:a16="http://schemas.microsoft.com/office/drawing/2014/main" id="{1D0D2FE7-24B0-ED48-ABA1-F989B6A38CF7}"/>
              </a:ext>
            </a:extLst>
          </p:cNvPr>
          <p:cNvSpPr txBox="1"/>
          <p:nvPr/>
        </p:nvSpPr>
        <p:spPr>
          <a:xfrm>
            <a:off x="11727305" y="6488668"/>
            <a:ext cx="464695"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113624398"/>
      </p:ext>
    </p:extLst>
  </p:cSld>
  <p:clrMapOvr>
    <a:masterClrMapping/>
  </p:clrMapOvr>
  <mc:AlternateContent xmlns:mc="http://schemas.openxmlformats.org/markup-compatibility/2006" xmlns:p14="http://schemas.microsoft.com/office/powerpoint/2010/main">
    <mc:Choice Requires="p14">
      <p:transition spd="slow" p14:dur="2000" advTm="75676"/>
    </mc:Choice>
    <mc:Fallback xmlns="">
      <p:transition spd="slow" advTm="7567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43077"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4"/>
          <a:stretch>
            <a:fillRect/>
          </a:stretch>
        </p:blipFill>
        <p:spPr>
          <a:xfrm>
            <a:off x="2488738" y="4205887"/>
            <a:ext cx="1307351" cy="1978855"/>
          </a:xfrm>
          <a:prstGeom prst="rect">
            <a:avLst/>
          </a:prstGeom>
        </p:spPr>
      </p:pic>
      <p:sp>
        <p:nvSpPr>
          <p:cNvPr id="24" name="Oval 23"/>
          <p:cNvSpPr/>
          <p:nvPr/>
        </p:nvSpPr>
        <p:spPr>
          <a:xfrm>
            <a:off x="2800084" y="3238066"/>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51" y="3510379"/>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10" y="316601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8" y="375204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502" y="386882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0" name="TextBox 29"/>
              <p:cNvSpPr txBox="1"/>
              <p:nvPr/>
            </p:nvSpPr>
            <p:spPr>
              <a:xfrm>
                <a:off x="3876944" y="5634009"/>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876944" y="5634009"/>
                <a:ext cx="1388906" cy="492443"/>
              </a:xfrm>
              <a:prstGeom prst="rect">
                <a:avLst/>
              </a:prstGeom>
              <a:blipFill>
                <a:blip r:embed="rId5"/>
                <a:stretch>
                  <a:fillRect l="-6306" t="-13158"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b="0" i="1" smtClean="0">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smtClean="0">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6"/>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502618" y="2750054"/>
                <a:ext cx="2973644" cy="892552"/>
              </a:xfrm>
              <a:prstGeom prst="rect">
                <a:avLst/>
              </a:prstGeom>
              <a:noFill/>
            </p:spPr>
            <p:txBody>
              <a:bodyPr wrap="square" rtlCol="0">
                <a:spAutoFit/>
              </a:bodyPr>
              <a:lstStyle/>
              <a:p>
                <a:pPr algn="ctr"/>
                <a14:m>
                  <m:oMath xmlns:m="http://schemas.openxmlformats.org/officeDocument/2006/math">
                    <m:r>
                      <a:rPr lang="en-US" sz="2600" i="1" dirty="0" smtClean="0">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p>
              <a:p>
                <a:pPr algn="ctr"/>
                <a:r>
                  <a:rPr lang="en-US" sz="26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600" b="0" i="1" smtClean="0">
                        <a:latin typeface="Cambria Math" charset="0"/>
                        <a:ea typeface="Cambria Math" charset="0"/>
                        <a:cs typeface="Cambria Math" charset="0"/>
                      </a:rPr>
                      <m:t>𝑓</m:t>
                    </m:r>
                    <m:r>
                      <a:rPr lang="en-US" sz="2600" b="0" i="1" smtClean="0">
                        <a:latin typeface="Cambria Math" charset="0"/>
                        <a:ea typeface="Cambria Math" charset="0"/>
                        <a:cs typeface="Cambria Math" charset="0"/>
                      </a:rPr>
                      <m:t>∈</m:t>
                    </m:r>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502618" y="2750054"/>
                <a:ext cx="2973644" cy="892552"/>
              </a:xfrm>
              <a:prstGeom prst="rect">
                <a:avLst/>
              </a:prstGeom>
              <a:blipFill>
                <a:blip r:embed="rId7"/>
                <a:stretch>
                  <a:fillRect t="-5634" b="-16901"/>
                </a:stretch>
              </a:blipFill>
            </p:spPr>
            <p:txBody>
              <a:bodyPr/>
              <a:lstStyle/>
              <a:p>
                <a:r>
                  <a:rPr lang="en-US">
                    <a:noFill/>
                  </a:rPr>
                  <a:t> </a:t>
                </a:r>
              </a:p>
            </p:txBody>
          </p:sp>
        </mc:Fallback>
      </mc:AlternateContent>
      <p:cxnSp>
        <p:nvCxnSpPr>
          <p:cNvPr id="41" name="Straight Arrow Connector 40"/>
          <p:cNvCxnSpPr>
            <a:stCxn id="40" idx="1"/>
            <a:endCxn id="18" idx="3"/>
          </p:cNvCxnSpPr>
          <p:nvPr/>
        </p:nvCxnSpPr>
        <p:spPr>
          <a:xfrm flipH="1">
            <a:off x="3937176" y="3196330"/>
            <a:ext cx="565442" cy="3920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8"/>
                <a:stretch>
                  <a:fillRect l="-4839" r="-1613"/>
                </a:stretch>
              </a:blipFill>
            </p:spPr>
            <p:txBody>
              <a:bodyPr/>
              <a:lstStyle/>
              <a:p>
                <a:r>
                  <a:rPr lang="en-US">
                    <a:noFill/>
                  </a:rPr>
                  <a:t> </a:t>
                </a:r>
              </a:p>
            </p:txBody>
          </p:sp>
        </mc:Fallback>
      </mc:AlternateContent>
      <p:sp>
        <p:nvSpPr>
          <p:cNvPr id="3" name="Freeform 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9"/>
                <a:stretch>
                  <a:fillRect l="-5128" r="-2564" b="-16667"/>
                </a:stretch>
              </a:blipFill>
            </p:spPr>
            <p:txBody>
              <a:bodyPr/>
              <a:lstStyle/>
              <a:p>
                <a:r>
                  <a:rPr lang="en-US">
                    <a:noFill/>
                  </a:rPr>
                  <a:t> </a:t>
                </a:r>
              </a:p>
            </p:txBody>
          </p:sp>
        </mc:Fallback>
      </mc:AlternateContent>
      <p:sp>
        <p:nvSpPr>
          <p:cNvPr id="6" name="Oval 5"/>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1" name="Title 1">
            <a:extLst>
              <a:ext uri="{FF2B5EF4-FFF2-40B4-BE49-F238E27FC236}">
                <a16:creationId xmlns:a16="http://schemas.microsoft.com/office/drawing/2014/main" id="{DB47BAD1-0734-D44B-A58F-337D155265E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22" name="TextBox 21">
            <a:extLst>
              <a:ext uri="{FF2B5EF4-FFF2-40B4-BE49-F238E27FC236}">
                <a16:creationId xmlns:a16="http://schemas.microsoft.com/office/drawing/2014/main" id="{30B15F68-F4FD-6C42-8DAD-C12509918715}"/>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683023261"/>
      </p:ext>
    </p:extLst>
  </p:cSld>
  <p:clrMapOvr>
    <a:masterClrMapping/>
  </p:clrMapOvr>
  <mc:AlternateContent xmlns:mc="http://schemas.openxmlformats.org/markup-compatibility/2006" xmlns:p14="http://schemas.microsoft.com/office/powerpoint/2010/main">
    <mc:Choice Requires="p14">
      <p:transition spd="slow" p14:dur="2000" advTm="111107"/>
    </mc:Choice>
    <mc:Fallback xmlns="">
      <p:transition spd="slow" advTm="1111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animBg="1"/>
      <p:bldP spid="26" grpId="0" animBg="1"/>
      <p:bldP spid="27" grpId="0" animBg="1"/>
      <p:bldP spid="28" grpId="0" animBg="1"/>
      <p:bldP spid="30" grpId="0"/>
      <p:bldP spid="40" grpId="0"/>
      <p:bldP spid="16" grpId="0"/>
      <p:bldP spid="3" grpId="0" animBg="1"/>
      <p:bldP spid="4" grpId="0"/>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443068"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29"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5" y="4948377"/>
                <a:ext cx="53790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1</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5" y="4948377"/>
                <a:ext cx="537904" cy="492443"/>
              </a:xfrm>
              <a:prstGeom prst="rect">
                <a:avLst/>
              </a:prstGeom>
              <a:blipFill>
                <a:blip r:embed="rId4"/>
                <a:stretch>
                  <a:fillRect l="-2326" b="-17949"/>
                </a:stretch>
              </a:blipFill>
            </p:spPr>
            <p:txBody>
              <a:bodyPr/>
              <a:lstStyle/>
              <a:p>
                <a:r>
                  <a:rPr lang="en-US">
                    <a:noFill/>
                  </a:rPr>
                  <a:t> </a:t>
                </a:r>
              </a:p>
            </p:txBody>
          </p:sp>
        </mc:Fallback>
      </mc:AlternateContent>
      <p:cxnSp>
        <p:nvCxnSpPr>
          <p:cNvPr id="19" name="Straight Arrow Connector 18"/>
          <p:cNvCxnSpPr/>
          <p:nvPr/>
        </p:nvCxnSpPr>
        <p:spPr>
          <a:xfrm>
            <a:off x="3796080"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800075"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5" name="Oval 24"/>
          <p:cNvSpPr/>
          <p:nvPr/>
        </p:nvSpPr>
        <p:spPr>
          <a:xfrm>
            <a:off x="3166542"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3322501" y="3166011"/>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49"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3"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33" name="Freeform 32"/>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4" name="Rectangle 33"/>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34" name="Rectangle 33"/>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5" name="Oval 34"/>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 name="Oval 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B7DD5691-A773-624B-830A-A5D7C2D107A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61ADC397-456C-6D4F-B8E2-BBFFC14D920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898990128"/>
      </p:ext>
    </p:extLst>
  </p:cSld>
  <p:clrMapOvr>
    <a:masterClrMapping/>
  </p:clrMapOvr>
  <mc:AlternateContent xmlns:mc="http://schemas.openxmlformats.org/markup-compatibility/2006" xmlns:p14="http://schemas.microsoft.com/office/powerpoint/2010/main">
    <mc:Choice Requires="p14">
      <p:transition spd="slow" p14:dur="2000" advTm="17812"/>
    </mc:Choice>
    <mc:Fallback xmlns="">
      <p:transition spd="slow" advTm="17812"/>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12EF0CC3-7DBF-2645-B720-AFC783599AD5}"/>
              </a:ext>
            </a:extLst>
          </p:cNvPr>
          <p:cNvSpPr/>
          <p:nvPr/>
        </p:nvSpPr>
        <p:spPr>
          <a:xfrm>
            <a:off x="3322502" y="3162917"/>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455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2</m:t>
                          </m:r>
                        </m:sub>
                      </m:sSub>
                    </m:oMath>
                  </m:oMathPara>
                </a14:m>
                <a:endParaRPr lang="en-US" sz="2600" dirty="0">
                  <a:latin typeface="Calibri" panose="020F0502020204030204" pitchFamily="34" charset="0"/>
                  <a:cs typeface="Calibri" panose="020F050202020403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45599" cy="492443"/>
              </a:xfrm>
              <a:prstGeom prst="rect">
                <a:avLst/>
              </a:prstGeom>
              <a:blipFill>
                <a:blip r:embed="rId4"/>
                <a:stretch>
                  <a:fillRect l="-2273" b="-17949"/>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166543" y="3510379"/>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p:cNvSpPr/>
          <p:nvPr/>
        </p:nvSpPr>
        <p:spPr>
          <a:xfrm>
            <a:off x="3584550"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8" name="Oval 27"/>
          <p:cNvSpPr/>
          <p:nvPr/>
        </p:nvSpPr>
        <p:spPr>
          <a:xfrm>
            <a:off x="2652494"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5"/>
                <a:stretch>
                  <a:fillRect l="-844" t="-1498"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latin typeface="Calibri" panose="020F0502020204030204" pitchFamily="34" charset="0"/>
                  <a:cs typeface="Calibri" panose="020F0502020204030204" pitchFamily="34"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a:blip r:embed="rId6"/>
                <a:stretch>
                  <a:fillRect l="-4839" r="-1613"/>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1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latin typeface="Calibri" panose="020F0502020204030204" pitchFamily="34" charset="0"/>
                  <a:cs typeface="Calibri" panose="020F0502020204030204" pitchFamily="34" charset="0"/>
                </a:endParaRPr>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a:blip r:embed="rId7"/>
                <a:stretch>
                  <a:fillRect l="-5128" r="-2564" b="-16667"/>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Title 1">
            <a:extLst>
              <a:ext uri="{FF2B5EF4-FFF2-40B4-BE49-F238E27FC236}">
                <a16:creationId xmlns:a16="http://schemas.microsoft.com/office/drawing/2014/main" id="{C0411D79-FF1B-FF4A-AAD9-B5A15864C79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sp>
        <p:nvSpPr>
          <p:cNvPr id="36" name="TextBox 35">
            <a:extLst>
              <a:ext uri="{FF2B5EF4-FFF2-40B4-BE49-F238E27FC236}">
                <a16:creationId xmlns:a16="http://schemas.microsoft.com/office/drawing/2014/main" id="{E4D787AC-6D26-F74B-AE14-C8504911C317}"/>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3624998536"/>
      </p:ext>
    </p:extLst>
  </p:cSld>
  <p:clrMapOvr>
    <a:masterClrMapping/>
  </p:clrMapOvr>
  <mc:AlternateContent xmlns:mc="http://schemas.openxmlformats.org/markup-compatibility/2006" xmlns:p14="http://schemas.microsoft.com/office/powerpoint/2010/main">
    <mc:Choice Requires="p14">
      <p:transition spd="slow" p14:dur="2000" advTm="14183"/>
    </mc:Choice>
    <mc:Fallback xmlns="">
      <p:transition spd="slow" advTm="14183"/>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53251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4</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532517"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00070" y="3238066"/>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D31F3320-28E2-EC41-BD08-BD39DEF8546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12CB1342-8EE7-334B-B566-DFD143A0E2F9}"/>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27" name="Content Placeholder 2">
                <a:extLst>
                  <a:ext uri="{FF2B5EF4-FFF2-40B4-BE49-F238E27FC236}">
                    <a16:creationId xmlns:a16="http://schemas.microsoft.com/office/drawing/2014/main" id="{12CB1342-8EE7-334B-B566-DFD143A0E2F9}"/>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F6E9A30D-9442-AF40-A560-0F2A6D151EA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08974219"/>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443069" y="2981919"/>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2488730" y="4205887"/>
            <a:ext cx="1307351" cy="1978855"/>
          </a:xfrm>
          <a:prstGeom prst="rect">
            <a:avLst/>
          </a:prstGeom>
        </p:spPr>
      </p:pic>
      <mc:AlternateContent xmlns:mc="http://schemas.openxmlformats.org/markup-compatibility/2006" xmlns:a14="http://schemas.microsoft.com/office/drawing/2010/main">
        <mc:Choice Requires="a14">
          <p:sp>
            <p:nvSpPr>
              <p:cNvPr id="18" name="Rectangle 17"/>
              <p:cNvSpPr/>
              <p:nvPr/>
            </p:nvSpPr>
            <p:spPr>
              <a:xfrm>
                <a:off x="5627096" y="4948377"/>
                <a:ext cx="625299"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ea typeface="Cambria Math" charset="0"/>
                              <a:cs typeface="Cambria Math" charset="0"/>
                            </a:rPr>
                          </m:ctrlPr>
                        </m:sSubPr>
                        <m:e>
                          <m:r>
                            <a:rPr lang="en-US" sz="2600" b="0" i="1" smtClean="0">
                              <a:latin typeface="Cambria Math" charset="0"/>
                              <a:ea typeface="Cambria Math" charset="0"/>
                              <a:cs typeface="Cambria Math" charset="0"/>
                            </a:rPr>
                            <m:t>𝑓</m:t>
                          </m:r>
                        </m:e>
                        <m:sub>
                          <m:r>
                            <a:rPr lang="en-US" sz="2600" b="0" i="1" smtClean="0">
                              <a:latin typeface="Cambria Math" charset="0"/>
                              <a:ea typeface="Cambria Math" charset="0"/>
                              <a:cs typeface="Cambria Math" charset="0"/>
                            </a:rPr>
                            <m:t>𝑀</m:t>
                          </m:r>
                        </m:sub>
                      </m:sSub>
                    </m:oMath>
                  </m:oMathPara>
                </a14:m>
                <a:endParaRPr lang="en-US" sz="2600" dirty="0"/>
              </a:p>
            </p:txBody>
          </p:sp>
        </mc:Choice>
        <mc:Fallback xmlns="">
          <p:sp>
            <p:nvSpPr>
              <p:cNvPr id="18" name="Rectangle 17"/>
              <p:cNvSpPr>
                <a:spLocks noRot="1" noChangeAspect="1" noMove="1" noResize="1" noEditPoints="1" noAdjustHandles="1" noChangeArrowheads="1" noChangeShapeType="1" noTextEdit="1"/>
              </p:cNvSpPr>
              <p:nvPr/>
            </p:nvSpPr>
            <p:spPr>
              <a:xfrm>
                <a:off x="5627096" y="4948377"/>
                <a:ext cx="625299" cy="492443"/>
              </a:xfrm>
              <a:prstGeom prst="rect">
                <a:avLst/>
              </a:prstGeom>
              <a:blipFill rotWithShape="0">
                <a:blip r:embed="rId4"/>
                <a:stretch>
                  <a:fillRect/>
                </a:stretch>
              </a:blipFill>
            </p:spPr>
            <p:txBody>
              <a:bodyPr/>
              <a:lstStyle/>
              <a:p>
                <a:r>
                  <a:rPr lang="en-US">
                    <a:noFill/>
                  </a:rPr>
                  <a:t> </a:t>
                </a:r>
              </a:p>
            </p:txBody>
          </p:sp>
        </mc:Fallback>
      </mc:AlternateContent>
      <p:cxnSp>
        <p:nvCxnSpPr>
          <p:cNvPr id="19" name="Straight Arrow Connector 18"/>
          <p:cNvCxnSpPr/>
          <p:nvPr/>
        </p:nvCxnSpPr>
        <p:spPr>
          <a:xfrm>
            <a:off x="3796081" y="5195315"/>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10217863" y="3077007"/>
                <a:ext cx="777777"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800" i="1">
                          <a:solidFill>
                            <a:srgbClr val="C00000"/>
                          </a:solidFill>
                          <a:latin typeface="Cambria Math" charset="0"/>
                          <a:ea typeface="Palatino" charset="0"/>
                          <a:cs typeface="Palatino" charset="0"/>
                        </a:rPr>
                        <m:t>ℱ</m:t>
                      </m:r>
                    </m:oMath>
                  </m:oMathPara>
                </a14:m>
                <a:endParaRPr lang="en-US" sz="4800" dirty="0">
                  <a:solidFill>
                    <a:schemeClr val="accent6"/>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10217863" y="3077007"/>
                <a:ext cx="777777" cy="830997"/>
              </a:xfrm>
              <a:prstGeom prst="rect">
                <a:avLst/>
              </a:prstGeom>
              <a:blipFill rotWithShape="0">
                <a:blip r:embed="rId7"/>
                <a:stretch>
                  <a:fillRect/>
                </a:stretch>
              </a:blipFill>
            </p:spPr>
            <p:txBody>
              <a:bodyPr/>
              <a:lstStyle/>
              <a:p>
                <a:r>
                  <a:rPr lang="en-US">
                    <a:noFill/>
                  </a:rPr>
                  <a:t> </a:t>
                </a:r>
              </a:p>
            </p:txBody>
          </p:sp>
        </mc:Fallback>
      </mc:AlternateContent>
      <p:sp>
        <p:nvSpPr>
          <p:cNvPr id="21" name="Freeform 20"/>
          <p:cNvSpPr/>
          <p:nvPr/>
        </p:nvSpPr>
        <p:spPr>
          <a:xfrm>
            <a:off x="6985354" y="2061698"/>
            <a:ext cx="5891134" cy="5239710"/>
          </a:xfrm>
          <a:custGeom>
            <a:avLst/>
            <a:gdLst>
              <a:gd name="connsiteX0" fmla="*/ 2098623 w 5891134"/>
              <a:gd name="connsiteY0" fmla="*/ 1282306 h 5239710"/>
              <a:gd name="connsiteX1" fmla="*/ 2098623 w 5891134"/>
              <a:gd name="connsiteY1" fmla="*/ 1282306 h 5239710"/>
              <a:gd name="connsiteX2" fmla="*/ 2188564 w 5891134"/>
              <a:gd name="connsiteY2" fmla="*/ 1162385 h 5239710"/>
              <a:gd name="connsiteX3" fmla="*/ 2278505 w 5891134"/>
              <a:gd name="connsiteY3" fmla="*/ 1102424 h 5239710"/>
              <a:gd name="connsiteX4" fmla="*/ 2338465 w 5891134"/>
              <a:gd name="connsiteY4" fmla="*/ 1072444 h 5239710"/>
              <a:gd name="connsiteX5" fmla="*/ 2458386 w 5891134"/>
              <a:gd name="connsiteY5" fmla="*/ 1042464 h 5239710"/>
              <a:gd name="connsiteX6" fmla="*/ 3327816 w 5891134"/>
              <a:gd name="connsiteY6" fmla="*/ 1042464 h 5239710"/>
              <a:gd name="connsiteX7" fmla="*/ 3417757 w 5891134"/>
              <a:gd name="connsiteY7" fmla="*/ 997493 h 5239710"/>
              <a:gd name="connsiteX8" fmla="*/ 3462727 w 5891134"/>
              <a:gd name="connsiteY8" fmla="*/ 982503 h 5239710"/>
              <a:gd name="connsiteX9" fmla="*/ 3537678 w 5891134"/>
              <a:gd name="connsiteY9" fmla="*/ 937532 h 5239710"/>
              <a:gd name="connsiteX10" fmla="*/ 3612629 w 5891134"/>
              <a:gd name="connsiteY10" fmla="*/ 892562 h 5239710"/>
              <a:gd name="connsiteX11" fmla="*/ 3732550 w 5891134"/>
              <a:gd name="connsiteY11" fmla="*/ 772641 h 5239710"/>
              <a:gd name="connsiteX12" fmla="*/ 3762531 w 5891134"/>
              <a:gd name="connsiteY12" fmla="*/ 742660 h 5239710"/>
              <a:gd name="connsiteX13" fmla="*/ 3807501 w 5891134"/>
              <a:gd name="connsiteY13" fmla="*/ 697690 h 5239710"/>
              <a:gd name="connsiteX14" fmla="*/ 3867462 w 5891134"/>
              <a:gd name="connsiteY14" fmla="*/ 667710 h 5239710"/>
              <a:gd name="connsiteX15" fmla="*/ 3912432 w 5891134"/>
              <a:gd name="connsiteY15" fmla="*/ 652719 h 5239710"/>
              <a:gd name="connsiteX16" fmla="*/ 4062334 w 5891134"/>
              <a:gd name="connsiteY16" fmla="*/ 637729 h 5239710"/>
              <a:gd name="connsiteX17" fmla="*/ 4407108 w 5891134"/>
              <a:gd name="connsiteY17" fmla="*/ 622739 h 5239710"/>
              <a:gd name="connsiteX18" fmla="*/ 4542019 w 5891134"/>
              <a:gd name="connsiteY18" fmla="*/ 562778 h 5239710"/>
              <a:gd name="connsiteX19" fmla="*/ 4691921 w 5891134"/>
              <a:gd name="connsiteY19" fmla="*/ 487828 h 5239710"/>
              <a:gd name="connsiteX20" fmla="*/ 4766872 w 5891134"/>
              <a:gd name="connsiteY20" fmla="*/ 397887 h 5239710"/>
              <a:gd name="connsiteX21" fmla="*/ 4826832 w 5891134"/>
              <a:gd name="connsiteY21" fmla="*/ 292955 h 5239710"/>
              <a:gd name="connsiteX22" fmla="*/ 4901783 w 5891134"/>
              <a:gd name="connsiteY22" fmla="*/ 247985 h 5239710"/>
              <a:gd name="connsiteX23" fmla="*/ 4946754 w 5891134"/>
              <a:gd name="connsiteY23" fmla="*/ 218005 h 5239710"/>
              <a:gd name="connsiteX24" fmla="*/ 4991724 w 5891134"/>
              <a:gd name="connsiteY24" fmla="*/ 203014 h 5239710"/>
              <a:gd name="connsiteX25" fmla="*/ 5126636 w 5891134"/>
              <a:gd name="connsiteY25" fmla="*/ 113073 h 5239710"/>
              <a:gd name="connsiteX26" fmla="*/ 5171606 w 5891134"/>
              <a:gd name="connsiteY26" fmla="*/ 83093 h 5239710"/>
              <a:gd name="connsiteX27" fmla="*/ 5216577 w 5891134"/>
              <a:gd name="connsiteY27" fmla="*/ 68103 h 5239710"/>
              <a:gd name="connsiteX28" fmla="*/ 5546360 w 5891134"/>
              <a:gd name="connsiteY28" fmla="*/ 23132 h 5239710"/>
              <a:gd name="connsiteX29" fmla="*/ 5606321 w 5891134"/>
              <a:gd name="connsiteY29" fmla="*/ 113073 h 5239710"/>
              <a:gd name="connsiteX30" fmla="*/ 5636301 w 5891134"/>
              <a:gd name="connsiteY30" fmla="*/ 218005 h 5239710"/>
              <a:gd name="connsiteX31" fmla="*/ 5651291 w 5891134"/>
              <a:gd name="connsiteY31" fmla="*/ 262975 h 5239710"/>
              <a:gd name="connsiteX32" fmla="*/ 5681272 w 5891134"/>
              <a:gd name="connsiteY32" fmla="*/ 547788 h 5239710"/>
              <a:gd name="connsiteX33" fmla="*/ 5711252 w 5891134"/>
              <a:gd name="connsiteY33" fmla="*/ 622739 h 5239710"/>
              <a:gd name="connsiteX34" fmla="*/ 5726242 w 5891134"/>
              <a:gd name="connsiteY34" fmla="*/ 697690 h 5239710"/>
              <a:gd name="connsiteX35" fmla="*/ 5741232 w 5891134"/>
              <a:gd name="connsiteY35" fmla="*/ 757651 h 5239710"/>
              <a:gd name="connsiteX36" fmla="*/ 5726242 w 5891134"/>
              <a:gd name="connsiteY36" fmla="*/ 1207355 h 5239710"/>
              <a:gd name="connsiteX37" fmla="*/ 5696262 w 5891134"/>
              <a:gd name="connsiteY37" fmla="*/ 1267316 h 5239710"/>
              <a:gd name="connsiteX38" fmla="*/ 5681272 w 5891134"/>
              <a:gd name="connsiteY38" fmla="*/ 1327277 h 5239710"/>
              <a:gd name="connsiteX39" fmla="*/ 5531370 w 5891134"/>
              <a:gd name="connsiteY39" fmla="*/ 1552129 h 5239710"/>
              <a:gd name="connsiteX40" fmla="*/ 5516380 w 5891134"/>
              <a:gd name="connsiteY40" fmla="*/ 1597100 h 5239710"/>
              <a:gd name="connsiteX41" fmla="*/ 5486400 w 5891134"/>
              <a:gd name="connsiteY41" fmla="*/ 1657060 h 5239710"/>
              <a:gd name="connsiteX42" fmla="*/ 5471409 w 5891134"/>
              <a:gd name="connsiteY42" fmla="*/ 1717021 h 5239710"/>
              <a:gd name="connsiteX43" fmla="*/ 5486400 w 5891134"/>
              <a:gd name="connsiteY43" fmla="*/ 1926883 h 5239710"/>
              <a:gd name="connsiteX44" fmla="*/ 5531370 w 5891134"/>
              <a:gd name="connsiteY44" fmla="*/ 2046805 h 5239710"/>
              <a:gd name="connsiteX45" fmla="*/ 5561350 w 5891134"/>
              <a:gd name="connsiteY45" fmla="*/ 2151736 h 5239710"/>
              <a:gd name="connsiteX46" fmla="*/ 5576341 w 5891134"/>
              <a:gd name="connsiteY46" fmla="*/ 2211696 h 5239710"/>
              <a:gd name="connsiteX47" fmla="*/ 5606321 w 5891134"/>
              <a:gd name="connsiteY47" fmla="*/ 2271657 h 5239710"/>
              <a:gd name="connsiteX48" fmla="*/ 5621311 w 5891134"/>
              <a:gd name="connsiteY48" fmla="*/ 2346608 h 5239710"/>
              <a:gd name="connsiteX49" fmla="*/ 5681272 w 5891134"/>
              <a:gd name="connsiteY49" fmla="*/ 2436549 h 5239710"/>
              <a:gd name="connsiteX50" fmla="*/ 5711252 w 5891134"/>
              <a:gd name="connsiteY50" fmla="*/ 2496510 h 5239710"/>
              <a:gd name="connsiteX51" fmla="*/ 5741232 w 5891134"/>
              <a:gd name="connsiteY51" fmla="*/ 2541480 h 5239710"/>
              <a:gd name="connsiteX52" fmla="*/ 5771213 w 5891134"/>
              <a:gd name="connsiteY52" fmla="*/ 2616431 h 5239710"/>
              <a:gd name="connsiteX53" fmla="*/ 5801193 w 5891134"/>
              <a:gd name="connsiteY53" fmla="*/ 2676392 h 5239710"/>
              <a:gd name="connsiteX54" fmla="*/ 5846164 w 5891134"/>
              <a:gd name="connsiteY54" fmla="*/ 2856273 h 5239710"/>
              <a:gd name="connsiteX55" fmla="*/ 5861154 w 5891134"/>
              <a:gd name="connsiteY55" fmla="*/ 3425900 h 5239710"/>
              <a:gd name="connsiteX56" fmla="*/ 5891134 w 5891134"/>
              <a:gd name="connsiteY56" fmla="*/ 3650752 h 5239710"/>
              <a:gd name="connsiteX57" fmla="*/ 5876144 w 5891134"/>
              <a:gd name="connsiteY57" fmla="*/ 3740693 h 5239710"/>
              <a:gd name="connsiteX58" fmla="*/ 5771213 w 5891134"/>
              <a:gd name="connsiteY58" fmla="*/ 3815644 h 5239710"/>
              <a:gd name="connsiteX59" fmla="*/ 5741232 w 5891134"/>
              <a:gd name="connsiteY59" fmla="*/ 3845624 h 5239710"/>
              <a:gd name="connsiteX60" fmla="*/ 5651291 w 5891134"/>
              <a:gd name="connsiteY60" fmla="*/ 3875605 h 5239710"/>
              <a:gd name="connsiteX61" fmla="*/ 5546360 w 5891134"/>
              <a:gd name="connsiteY61" fmla="*/ 4085467 h 5239710"/>
              <a:gd name="connsiteX62" fmla="*/ 5516380 w 5891134"/>
              <a:gd name="connsiteY62" fmla="*/ 4160418 h 5239710"/>
              <a:gd name="connsiteX63" fmla="*/ 5486400 w 5891134"/>
              <a:gd name="connsiteY63" fmla="*/ 4280339 h 5239710"/>
              <a:gd name="connsiteX64" fmla="*/ 5516380 w 5891134"/>
              <a:gd name="connsiteY64" fmla="*/ 4535172 h 5239710"/>
              <a:gd name="connsiteX65" fmla="*/ 5546360 w 5891134"/>
              <a:gd name="connsiteY65" fmla="*/ 4610123 h 5239710"/>
              <a:gd name="connsiteX66" fmla="*/ 5531370 w 5891134"/>
              <a:gd name="connsiteY66" fmla="*/ 4700064 h 5239710"/>
              <a:gd name="connsiteX67" fmla="*/ 5471409 w 5891134"/>
              <a:gd name="connsiteY67" fmla="*/ 4745034 h 5239710"/>
              <a:gd name="connsiteX68" fmla="*/ 5321508 w 5891134"/>
              <a:gd name="connsiteY68" fmla="*/ 4819985 h 5239710"/>
              <a:gd name="connsiteX69" fmla="*/ 5201586 w 5891134"/>
              <a:gd name="connsiteY69" fmla="*/ 4879946 h 5239710"/>
              <a:gd name="connsiteX70" fmla="*/ 5141626 w 5891134"/>
              <a:gd name="connsiteY70" fmla="*/ 4894936 h 5239710"/>
              <a:gd name="connsiteX71" fmla="*/ 5021705 w 5891134"/>
              <a:gd name="connsiteY71" fmla="*/ 4939906 h 5239710"/>
              <a:gd name="connsiteX72" fmla="*/ 4976734 w 5891134"/>
              <a:gd name="connsiteY72" fmla="*/ 4954896 h 5239710"/>
              <a:gd name="connsiteX73" fmla="*/ 4796852 w 5891134"/>
              <a:gd name="connsiteY73" fmla="*/ 5014857 h 5239710"/>
              <a:gd name="connsiteX74" fmla="*/ 4676931 w 5891134"/>
              <a:gd name="connsiteY74" fmla="*/ 5029847 h 5239710"/>
              <a:gd name="connsiteX75" fmla="*/ 4182255 w 5891134"/>
              <a:gd name="connsiteY75" fmla="*/ 4999867 h 5239710"/>
              <a:gd name="connsiteX76" fmla="*/ 4107305 w 5891134"/>
              <a:gd name="connsiteY76" fmla="*/ 4984877 h 5239710"/>
              <a:gd name="connsiteX77" fmla="*/ 3732550 w 5891134"/>
              <a:gd name="connsiteY77" fmla="*/ 5014857 h 5239710"/>
              <a:gd name="connsiteX78" fmla="*/ 3642609 w 5891134"/>
              <a:gd name="connsiteY78" fmla="*/ 5044837 h 5239710"/>
              <a:gd name="connsiteX79" fmla="*/ 3537678 w 5891134"/>
              <a:gd name="connsiteY79" fmla="*/ 5059828 h 5239710"/>
              <a:gd name="connsiteX80" fmla="*/ 3312826 w 5891134"/>
              <a:gd name="connsiteY80" fmla="*/ 5119788 h 5239710"/>
              <a:gd name="connsiteX81" fmla="*/ 3162924 w 5891134"/>
              <a:gd name="connsiteY81" fmla="*/ 5134778 h 5239710"/>
              <a:gd name="connsiteX82" fmla="*/ 3072983 w 5891134"/>
              <a:gd name="connsiteY82" fmla="*/ 5149769 h 5239710"/>
              <a:gd name="connsiteX83" fmla="*/ 2908091 w 5891134"/>
              <a:gd name="connsiteY83" fmla="*/ 5164759 h 5239710"/>
              <a:gd name="connsiteX84" fmla="*/ 2818150 w 5891134"/>
              <a:gd name="connsiteY84" fmla="*/ 5179749 h 5239710"/>
              <a:gd name="connsiteX85" fmla="*/ 2578308 w 5891134"/>
              <a:gd name="connsiteY85" fmla="*/ 5209729 h 5239710"/>
              <a:gd name="connsiteX86" fmla="*/ 2488367 w 5891134"/>
              <a:gd name="connsiteY86" fmla="*/ 5224719 h 5239710"/>
              <a:gd name="connsiteX87" fmla="*/ 2278505 w 5891134"/>
              <a:gd name="connsiteY87" fmla="*/ 5239710 h 5239710"/>
              <a:gd name="connsiteX88" fmla="*/ 2083632 w 5891134"/>
              <a:gd name="connsiteY88" fmla="*/ 5209729 h 5239710"/>
              <a:gd name="connsiteX89" fmla="*/ 2008682 w 5891134"/>
              <a:gd name="connsiteY89" fmla="*/ 5119788 h 5239710"/>
              <a:gd name="connsiteX90" fmla="*/ 1843790 w 5891134"/>
              <a:gd name="connsiteY90" fmla="*/ 4984877 h 5239710"/>
              <a:gd name="connsiteX91" fmla="*/ 1678898 w 5891134"/>
              <a:gd name="connsiteY91" fmla="*/ 4939906 h 5239710"/>
              <a:gd name="connsiteX92" fmla="*/ 1439055 w 5891134"/>
              <a:gd name="connsiteY92" fmla="*/ 4894936 h 5239710"/>
              <a:gd name="connsiteX93" fmla="*/ 1274164 w 5891134"/>
              <a:gd name="connsiteY93" fmla="*/ 4864955 h 5239710"/>
              <a:gd name="connsiteX94" fmla="*/ 1229193 w 5891134"/>
              <a:gd name="connsiteY94" fmla="*/ 4849965 h 5239710"/>
              <a:gd name="connsiteX95" fmla="*/ 1094282 w 5891134"/>
              <a:gd name="connsiteY95" fmla="*/ 4834975 h 5239710"/>
              <a:gd name="connsiteX96" fmla="*/ 1034321 w 5891134"/>
              <a:gd name="connsiteY96" fmla="*/ 4849965 h 5239710"/>
              <a:gd name="connsiteX97" fmla="*/ 989350 w 5891134"/>
              <a:gd name="connsiteY97" fmla="*/ 4864955 h 5239710"/>
              <a:gd name="connsiteX98" fmla="*/ 599606 w 5891134"/>
              <a:gd name="connsiteY98" fmla="*/ 4849965 h 5239710"/>
              <a:gd name="connsiteX99" fmla="*/ 374754 w 5891134"/>
              <a:gd name="connsiteY99" fmla="*/ 4730044 h 5239710"/>
              <a:gd name="connsiteX100" fmla="*/ 284813 w 5891134"/>
              <a:gd name="connsiteY100" fmla="*/ 4670083 h 5239710"/>
              <a:gd name="connsiteX101" fmla="*/ 194872 w 5891134"/>
              <a:gd name="connsiteY101" fmla="*/ 4550162 h 5239710"/>
              <a:gd name="connsiteX102" fmla="*/ 104931 w 5891134"/>
              <a:gd name="connsiteY102" fmla="*/ 4430241 h 5239710"/>
              <a:gd name="connsiteX103" fmla="*/ 44970 w 5891134"/>
              <a:gd name="connsiteY103" fmla="*/ 4295329 h 5239710"/>
              <a:gd name="connsiteX104" fmla="*/ 14990 w 5891134"/>
              <a:gd name="connsiteY104" fmla="*/ 4205388 h 5239710"/>
              <a:gd name="connsiteX105" fmla="*/ 0 w 5891134"/>
              <a:gd name="connsiteY105" fmla="*/ 4145428 h 5239710"/>
              <a:gd name="connsiteX106" fmla="*/ 14990 w 5891134"/>
              <a:gd name="connsiteY106" fmla="*/ 3875605 h 5239710"/>
              <a:gd name="connsiteX107" fmla="*/ 29980 w 5891134"/>
              <a:gd name="connsiteY107" fmla="*/ 3830634 h 5239710"/>
              <a:gd name="connsiteX108" fmla="*/ 164891 w 5891134"/>
              <a:gd name="connsiteY108" fmla="*/ 3635762 h 5239710"/>
              <a:gd name="connsiteX109" fmla="*/ 254832 w 5891134"/>
              <a:gd name="connsiteY109" fmla="*/ 3545821 h 5239710"/>
              <a:gd name="connsiteX110" fmla="*/ 329783 w 5891134"/>
              <a:gd name="connsiteY110" fmla="*/ 3500851 h 5239710"/>
              <a:gd name="connsiteX111" fmla="*/ 389744 w 5891134"/>
              <a:gd name="connsiteY111" fmla="*/ 3470870 h 5239710"/>
              <a:gd name="connsiteX112" fmla="*/ 524655 w 5891134"/>
              <a:gd name="connsiteY112" fmla="*/ 3395919 h 5239710"/>
              <a:gd name="connsiteX113" fmla="*/ 554636 w 5891134"/>
              <a:gd name="connsiteY113" fmla="*/ 3365939 h 5239710"/>
              <a:gd name="connsiteX114" fmla="*/ 599606 w 5891134"/>
              <a:gd name="connsiteY114" fmla="*/ 3350949 h 5239710"/>
              <a:gd name="connsiteX115" fmla="*/ 734518 w 5891134"/>
              <a:gd name="connsiteY115" fmla="*/ 3216037 h 5239710"/>
              <a:gd name="connsiteX116" fmla="*/ 779488 w 5891134"/>
              <a:gd name="connsiteY116" fmla="*/ 3171067 h 5239710"/>
              <a:gd name="connsiteX117" fmla="*/ 824459 w 5891134"/>
              <a:gd name="connsiteY117" fmla="*/ 3126096 h 5239710"/>
              <a:gd name="connsiteX118" fmla="*/ 869429 w 5891134"/>
              <a:gd name="connsiteY118" fmla="*/ 2991185 h 5239710"/>
              <a:gd name="connsiteX119" fmla="*/ 854439 w 5891134"/>
              <a:gd name="connsiteY119" fmla="*/ 2916234 h 5239710"/>
              <a:gd name="connsiteX120" fmla="*/ 749508 w 5891134"/>
              <a:gd name="connsiteY120" fmla="*/ 2796313 h 5239710"/>
              <a:gd name="connsiteX121" fmla="*/ 704537 w 5891134"/>
              <a:gd name="connsiteY121" fmla="*/ 2736352 h 5239710"/>
              <a:gd name="connsiteX122" fmla="*/ 674557 w 5891134"/>
              <a:gd name="connsiteY122" fmla="*/ 2496510 h 5239710"/>
              <a:gd name="connsiteX123" fmla="*/ 629586 w 5891134"/>
              <a:gd name="connsiteY123" fmla="*/ 2331618 h 5239710"/>
              <a:gd name="connsiteX124" fmla="*/ 614596 w 5891134"/>
              <a:gd name="connsiteY124" fmla="*/ 2211696 h 5239710"/>
              <a:gd name="connsiteX125" fmla="*/ 599606 w 5891134"/>
              <a:gd name="connsiteY125" fmla="*/ 2151736 h 5239710"/>
              <a:gd name="connsiteX126" fmla="*/ 644577 w 5891134"/>
              <a:gd name="connsiteY126" fmla="*/ 1926883 h 5239710"/>
              <a:gd name="connsiteX127" fmla="*/ 689547 w 5891134"/>
              <a:gd name="connsiteY127" fmla="*/ 1911893 h 5239710"/>
              <a:gd name="connsiteX128" fmla="*/ 929390 w 5891134"/>
              <a:gd name="connsiteY128" fmla="*/ 1926883 h 5239710"/>
              <a:gd name="connsiteX129" fmla="*/ 1019331 w 5891134"/>
              <a:gd name="connsiteY129" fmla="*/ 1956864 h 5239710"/>
              <a:gd name="connsiteX130" fmla="*/ 1139252 w 5891134"/>
              <a:gd name="connsiteY130" fmla="*/ 1986844 h 5239710"/>
              <a:gd name="connsiteX131" fmla="*/ 1394085 w 5891134"/>
              <a:gd name="connsiteY131" fmla="*/ 1971854 h 5239710"/>
              <a:gd name="connsiteX132" fmla="*/ 1528996 w 5891134"/>
              <a:gd name="connsiteY132" fmla="*/ 1926883 h 5239710"/>
              <a:gd name="connsiteX133" fmla="*/ 1573967 w 5891134"/>
              <a:gd name="connsiteY133" fmla="*/ 1896903 h 5239710"/>
              <a:gd name="connsiteX134" fmla="*/ 1678898 w 5891134"/>
              <a:gd name="connsiteY134" fmla="*/ 1851932 h 5239710"/>
              <a:gd name="connsiteX135" fmla="*/ 1738859 w 5891134"/>
              <a:gd name="connsiteY135" fmla="*/ 1806962 h 5239710"/>
              <a:gd name="connsiteX136" fmla="*/ 1888760 w 5891134"/>
              <a:gd name="connsiteY136" fmla="*/ 1702031 h 5239710"/>
              <a:gd name="connsiteX137" fmla="*/ 1918741 w 5891134"/>
              <a:gd name="connsiteY137" fmla="*/ 1672051 h 5239710"/>
              <a:gd name="connsiteX138" fmla="*/ 1978701 w 5891134"/>
              <a:gd name="connsiteY138" fmla="*/ 1582110 h 5239710"/>
              <a:gd name="connsiteX139" fmla="*/ 2008682 w 5891134"/>
              <a:gd name="connsiteY139" fmla="*/ 1492169 h 5239710"/>
              <a:gd name="connsiteX140" fmla="*/ 2083632 w 5891134"/>
              <a:gd name="connsiteY140" fmla="*/ 1417218 h 5239710"/>
              <a:gd name="connsiteX141" fmla="*/ 2098623 w 5891134"/>
              <a:gd name="connsiteY141" fmla="*/ 1282306 h 523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91134" h="5239710">
                <a:moveTo>
                  <a:pt x="2098623" y="1282306"/>
                </a:moveTo>
                <a:lnTo>
                  <a:pt x="2098623" y="1282306"/>
                </a:lnTo>
                <a:cubicBezTo>
                  <a:pt x="2128603" y="1242332"/>
                  <a:pt x="2153232" y="1197717"/>
                  <a:pt x="2188564" y="1162385"/>
                </a:cubicBezTo>
                <a:cubicBezTo>
                  <a:pt x="2214042" y="1136907"/>
                  <a:pt x="2246277" y="1118538"/>
                  <a:pt x="2278505" y="1102424"/>
                </a:cubicBezTo>
                <a:cubicBezTo>
                  <a:pt x="2298492" y="1092431"/>
                  <a:pt x="2317926" y="1081246"/>
                  <a:pt x="2338465" y="1072444"/>
                </a:cubicBezTo>
                <a:cubicBezTo>
                  <a:pt x="2378796" y="1055159"/>
                  <a:pt x="2414396" y="1051262"/>
                  <a:pt x="2458386" y="1042464"/>
                </a:cubicBezTo>
                <a:cubicBezTo>
                  <a:pt x="2858043" y="1054575"/>
                  <a:pt x="2954934" y="1069099"/>
                  <a:pt x="3327816" y="1042464"/>
                </a:cubicBezTo>
                <a:cubicBezTo>
                  <a:pt x="3371769" y="1039324"/>
                  <a:pt x="3380285" y="1016229"/>
                  <a:pt x="3417757" y="997493"/>
                </a:cubicBezTo>
                <a:cubicBezTo>
                  <a:pt x="3431890" y="990427"/>
                  <a:pt x="3447737" y="987500"/>
                  <a:pt x="3462727" y="982503"/>
                </a:cubicBezTo>
                <a:cubicBezTo>
                  <a:pt x="3538692" y="906540"/>
                  <a:pt x="3440381" y="995911"/>
                  <a:pt x="3537678" y="937532"/>
                </a:cubicBezTo>
                <a:cubicBezTo>
                  <a:pt x="3640556" y="875805"/>
                  <a:pt x="3485243" y="935024"/>
                  <a:pt x="3612629" y="892562"/>
                </a:cubicBezTo>
                <a:lnTo>
                  <a:pt x="3732550" y="772641"/>
                </a:lnTo>
                <a:lnTo>
                  <a:pt x="3762531" y="742660"/>
                </a:lnTo>
                <a:cubicBezTo>
                  <a:pt x="3777521" y="727670"/>
                  <a:pt x="3788540" y="707170"/>
                  <a:pt x="3807501" y="697690"/>
                </a:cubicBezTo>
                <a:cubicBezTo>
                  <a:pt x="3827488" y="687697"/>
                  <a:pt x="3846923" y="676513"/>
                  <a:pt x="3867462" y="667710"/>
                </a:cubicBezTo>
                <a:cubicBezTo>
                  <a:pt x="3881985" y="661486"/>
                  <a:pt x="3896815" y="655122"/>
                  <a:pt x="3912432" y="652719"/>
                </a:cubicBezTo>
                <a:cubicBezTo>
                  <a:pt x="3962065" y="645083"/>
                  <a:pt x="4012209" y="640767"/>
                  <a:pt x="4062334" y="637729"/>
                </a:cubicBezTo>
                <a:cubicBezTo>
                  <a:pt x="4177157" y="630770"/>
                  <a:pt x="4292183" y="627736"/>
                  <a:pt x="4407108" y="622739"/>
                </a:cubicBezTo>
                <a:cubicBezTo>
                  <a:pt x="4629287" y="533869"/>
                  <a:pt x="4352956" y="646807"/>
                  <a:pt x="4542019" y="562778"/>
                </a:cubicBezTo>
                <a:cubicBezTo>
                  <a:pt x="4614416" y="530601"/>
                  <a:pt x="4625953" y="537304"/>
                  <a:pt x="4691921" y="487828"/>
                </a:cubicBezTo>
                <a:cubicBezTo>
                  <a:pt x="4722920" y="464578"/>
                  <a:pt x="4747830" y="431210"/>
                  <a:pt x="4766872" y="397887"/>
                </a:cubicBezTo>
                <a:cubicBezTo>
                  <a:pt x="4797647" y="344031"/>
                  <a:pt x="4790312" y="338605"/>
                  <a:pt x="4826832" y="292955"/>
                </a:cubicBezTo>
                <a:cubicBezTo>
                  <a:pt x="4865869" y="244158"/>
                  <a:pt x="4845772" y="275990"/>
                  <a:pt x="4901783" y="247985"/>
                </a:cubicBezTo>
                <a:cubicBezTo>
                  <a:pt x="4917897" y="239928"/>
                  <a:pt x="4930640" y="226062"/>
                  <a:pt x="4946754" y="218005"/>
                </a:cubicBezTo>
                <a:cubicBezTo>
                  <a:pt x="4960887" y="210939"/>
                  <a:pt x="4977912" y="210688"/>
                  <a:pt x="4991724" y="203014"/>
                </a:cubicBezTo>
                <a:cubicBezTo>
                  <a:pt x="4991739" y="203005"/>
                  <a:pt x="5104144" y="128068"/>
                  <a:pt x="5126636" y="113073"/>
                </a:cubicBezTo>
                <a:cubicBezTo>
                  <a:pt x="5141626" y="103080"/>
                  <a:pt x="5154515" y="88790"/>
                  <a:pt x="5171606" y="83093"/>
                </a:cubicBezTo>
                <a:lnTo>
                  <a:pt x="5216577" y="68103"/>
                </a:lnTo>
                <a:cubicBezTo>
                  <a:pt x="5373168" y="-36292"/>
                  <a:pt x="5270556" y="5894"/>
                  <a:pt x="5546360" y="23132"/>
                </a:cubicBezTo>
                <a:cubicBezTo>
                  <a:pt x="5566347" y="53112"/>
                  <a:pt x="5594927" y="78890"/>
                  <a:pt x="5606321" y="113073"/>
                </a:cubicBezTo>
                <a:cubicBezTo>
                  <a:pt x="5642264" y="220904"/>
                  <a:pt x="5598654" y="86239"/>
                  <a:pt x="5636301" y="218005"/>
                </a:cubicBezTo>
                <a:cubicBezTo>
                  <a:pt x="5640642" y="233198"/>
                  <a:pt x="5646294" y="247985"/>
                  <a:pt x="5651291" y="262975"/>
                </a:cubicBezTo>
                <a:cubicBezTo>
                  <a:pt x="5661285" y="357913"/>
                  <a:pt x="5645819" y="459153"/>
                  <a:pt x="5681272" y="547788"/>
                </a:cubicBezTo>
                <a:cubicBezTo>
                  <a:pt x="5691265" y="572772"/>
                  <a:pt x="5703520" y="596966"/>
                  <a:pt x="5711252" y="622739"/>
                </a:cubicBezTo>
                <a:cubicBezTo>
                  <a:pt x="5718573" y="647143"/>
                  <a:pt x="5720715" y="672818"/>
                  <a:pt x="5726242" y="697690"/>
                </a:cubicBezTo>
                <a:cubicBezTo>
                  <a:pt x="5730711" y="717802"/>
                  <a:pt x="5736235" y="737664"/>
                  <a:pt x="5741232" y="757651"/>
                </a:cubicBezTo>
                <a:cubicBezTo>
                  <a:pt x="5736235" y="907552"/>
                  <a:pt x="5739425" y="1057951"/>
                  <a:pt x="5726242" y="1207355"/>
                </a:cubicBezTo>
                <a:cubicBezTo>
                  <a:pt x="5724278" y="1229615"/>
                  <a:pt x="5704108" y="1246393"/>
                  <a:pt x="5696262" y="1267316"/>
                </a:cubicBezTo>
                <a:cubicBezTo>
                  <a:pt x="5689028" y="1286606"/>
                  <a:pt x="5690967" y="1309099"/>
                  <a:pt x="5681272" y="1327277"/>
                </a:cubicBezTo>
                <a:cubicBezTo>
                  <a:pt x="5629249" y="1424821"/>
                  <a:pt x="5589998" y="1473960"/>
                  <a:pt x="5531370" y="1552129"/>
                </a:cubicBezTo>
                <a:cubicBezTo>
                  <a:pt x="5526373" y="1567119"/>
                  <a:pt x="5522604" y="1582576"/>
                  <a:pt x="5516380" y="1597100"/>
                </a:cubicBezTo>
                <a:cubicBezTo>
                  <a:pt x="5507578" y="1617639"/>
                  <a:pt x="5494246" y="1636137"/>
                  <a:pt x="5486400" y="1657060"/>
                </a:cubicBezTo>
                <a:cubicBezTo>
                  <a:pt x="5479166" y="1676350"/>
                  <a:pt x="5476406" y="1697034"/>
                  <a:pt x="5471409" y="1717021"/>
                </a:cubicBezTo>
                <a:cubicBezTo>
                  <a:pt x="5476406" y="1786975"/>
                  <a:pt x="5478655" y="1857180"/>
                  <a:pt x="5486400" y="1926883"/>
                </a:cubicBezTo>
                <a:cubicBezTo>
                  <a:pt x="5494819" y="2002648"/>
                  <a:pt x="5505183" y="1974789"/>
                  <a:pt x="5531370" y="2046805"/>
                </a:cubicBezTo>
                <a:cubicBezTo>
                  <a:pt x="5543801" y="2080992"/>
                  <a:pt x="5551779" y="2116641"/>
                  <a:pt x="5561350" y="2151736"/>
                </a:cubicBezTo>
                <a:cubicBezTo>
                  <a:pt x="5566771" y="2171612"/>
                  <a:pt x="5569107" y="2192406"/>
                  <a:pt x="5576341" y="2211696"/>
                </a:cubicBezTo>
                <a:cubicBezTo>
                  <a:pt x="5584187" y="2232619"/>
                  <a:pt x="5596328" y="2251670"/>
                  <a:pt x="5606321" y="2271657"/>
                </a:cubicBezTo>
                <a:cubicBezTo>
                  <a:pt x="5611318" y="2296641"/>
                  <a:pt x="5610768" y="2323413"/>
                  <a:pt x="5621311" y="2346608"/>
                </a:cubicBezTo>
                <a:cubicBezTo>
                  <a:pt x="5636221" y="2379410"/>
                  <a:pt x="5665158" y="2404321"/>
                  <a:pt x="5681272" y="2436549"/>
                </a:cubicBezTo>
                <a:cubicBezTo>
                  <a:pt x="5691265" y="2456536"/>
                  <a:pt x="5700165" y="2477108"/>
                  <a:pt x="5711252" y="2496510"/>
                </a:cubicBezTo>
                <a:cubicBezTo>
                  <a:pt x="5720190" y="2512152"/>
                  <a:pt x="5733175" y="2525366"/>
                  <a:pt x="5741232" y="2541480"/>
                </a:cubicBezTo>
                <a:cubicBezTo>
                  <a:pt x="5753266" y="2565547"/>
                  <a:pt x="5760284" y="2591842"/>
                  <a:pt x="5771213" y="2616431"/>
                </a:cubicBezTo>
                <a:cubicBezTo>
                  <a:pt x="5780289" y="2636851"/>
                  <a:pt x="5792894" y="2655644"/>
                  <a:pt x="5801193" y="2676392"/>
                </a:cubicBezTo>
                <a:cubicBezTo>
                  <a:pt x="5835128" y="2761230"/>
                  <a:pt x="5831418" y="2767799"/>
                  <a:pt x="5846164" y="2856273"/>
                </a:cubicBezTo>
                <a:cubicBezTo>
                  <a:pt x="5851161" y="3046149"/>
                  <a:pt x="5853079" y="3236130"/>
                  <a:pt x="5861154" y="3425900"/>
                </a:cubicBezTo>
                <a:cubicBezTo>
                  <a:pt x="5864299" y="3499810"/>
                  <a:pt x="5878917" y="3577448"/>
                  <a:pt x="5891134" y="3650752"/>
                </a:cubicBezTo>
                <a:cubicBezTo>
                  <a:pt x="5886137" y="3680732"/>
                  <a:pt x="5888488" y="3712919"/>
                  <a:pt x="5876144" y="3740693"/>
                </a:cubicBezTo>
                <a:cubicBezTo>
                  <a:pt x="5855469" y="3787212"/>
                  <a:pt x="5807870" y="3791206"/>
                  <a:pt x="5771213" y="3815644"/>
                </a:cubicBezTo>
                <a:cubicBezTo>
                  <a:pt x="5759454" y="3823483"/>
                  <a:pt x="5753873" y="3839304"/>
                  <a:pt x="5741232" y="3845624"/>
                </a:cubicBezTo>
                <a:cubicBezTo>
                  <a:pt x="5712966" y="3859757"/>
                  <a:pt x="5651291" y="3875605"/>
                  <a:pt x="5651291" y="3875605"/>
                </a:cubicBezTo>
                <a:cubicBezTo>
                  <a:pt x="5574031" y="3978618"/>
                  <a:pt x="5615599" y="3912370"/>
                  <a:pt x="5546360" y="4085467"/>
                </a:cubicBezTo>
                <a:cubicBezTo>
                  <a:pt x="5536367" y="4110451"/>
                  <a:pt x="5521657" y="4134032"/>
                  <a:pt x="5516380" y="4160418"/>
                </a:cubicBezTo>
                <a:cubicBezTo>
                  <a:pt x="5498291" y="4250863"/>
                  <a:pt x="5509447" y="4211198"/>
                  <a:pt x="5486400" y="4280339"/>
                </a:cubicBezTo>
                <a:cubicBezTo>
                  <a:pt x="5493233" y="4369171"/>
                  <a:pt x="5488668" y="4452036"/>
                  <a:pt x="5516380" y="4535172"/>
                </a:cubicBezTo>
                <a:cubicBezTo>
                  <a:pt x="5524889" y="4560699"/>
                  <a:pt x="5536367" y="4585139"/>
                  <a:pt x="5546360" y="4610123"/>
                </a:cubicBezTo>
                <a:cubicBezTo>
                  <a:pt x="5541363" y="4640103"/>
                  <a:pt x="5546131" y="4673495"/>
                  <a:pt x="5531370" y="4700064"/>
                </a:cubicBezTo>
                <a:cubicBezTo>
                  <a:pt x="5519237" y="4721904"/>
                  <a:pt x="5491739" y="4730513"/>
                  <a:pt x="5471409" y="4745034"/>
                </a:cubicBezTo>
                <a:cubicBezTo>
                  <a:pt x="5400663" y="4795566"/>
                  <a:pt x="5430563" y="4769092"/>
                  <a:pt x="5321508" y="4819985"/>
                </a:cubicBezTo>
                <a:cubicBezTo>
                  <a:pt x="5281009" y="4838885"/>
                  <a:pt x="5242840" y="4862757"/>
                  <a:pt x="5201586" y="4879946"/>
                </a:cubicBezTo>
                <a:cubicBezTo>
                  <a:pt x="5182569" y="4887870"/>
                  <a:pt x="5161171" y="4888421"/>
                  <a:pt x="5141626" y="4894936"/>
                </a:cubicBezTo>
                <a:cubicBezTo>
                  <a:pt x="5101125" y="4908436"/>
                  <a:pt x="5061827" y="4925317"/>
                  <a:pt x="5021705" y="4939906"/>
                </a:cubicBezTo>
                <a:cubicBezTo>
                  <a:pt x="5006855" y="4945306"/>
                  <a:pt x="4991529" y="4949348"/>
                  <a:pt x="4976734" y="4954896"/>
                </a:cubicBezTo>
                <a:cubicBezTo>
                  <a:pt x="4899863" y="4983723"/>
                  <a:pt x="4884593" y="4997309"/>
                  <a:pt x="4796852" y="5014857"/>
                </a:cubicBezTo>
                <a:cubicBezTo>
                  <a:pt x="4757350" y="5022757"/>
                  <a:pt x="4716905" y="5024850"/>
                  <a:pt x="4676931" y="5029847"/>
                </a:cubicBezTo>
                <a:cubicBezTo>
                  <a:pt x="4506645" y="5022443"/>
                  <a:pt x="4348548" y="5022039"/>
                  <a:pt x="4182255" y="4999867"/>
                </a:cubicBezTo>
                <a:cubicBezTo>
                  <a:pt x="4157000" y="4996500"/>
                  <a:pt x="4132288" y="4989874"/>
                  <a:pt x="4107305" y="4984877"/>
                </a:cubicBezTo>
                <a:cubicBezTo>
                  <a:pt x="3982387" y="4994870"/>
                  <a:pt x="3856837" y="4998820"/>
                  <a:pt x="3732550" y="5014857"/>
                </a:cubicBezTo>
                <a:cubicBezTo>
                  <a:pt x="3701208" y="5018901"/>
                  <a:pt x="3673893" y="5040368"/>
                  <a:pt x="3642609" y="5044837"/>
                </a:cubicBezTo>
                <a:cubicBezTo>
                  <a:pt x="3607632" y="5049834"/>
                  <a:pt x="3572226" y="5052425"/>
                  <a:pt x="3537678" y="5059828"/>
                </a:cubicBezTo>
                <a:cubicBezTo>
                  <a:pt x="3416116" y="5085877"/>
                  <a:pt x="3442000" y="5098259"/>
                  <a:pt x="3312826" y="5119788"/>
                </a:cubicBezTo>
                <a:cubicBezTo>
                  <a:pt x="3263293" y="5128043"/>
                  <a:pt x="3212753" y="5128549"/>
                  <a:pt x="3162924" y="5134778"/>
                </a:cubicBezTo>
                <a:cubicBezTo>
                  <a:pt x="3132765" y="5138548"/>
                  <a:pt x="3103169" y="5146218"/>
                  <a:pt x="3072983" y="5149769"/>
                </a:cubicBezTo>
                <a:cubicBezTo>
                  <a:pt x="3018170" y="5156218"/>
                  <a:pt x="2962904" y="5158311"/>
                  <a:pt x="2908091" y="5164759"/>
                </a:cubicBezTo>
                <a:cubicBezTo>
                  <a:pt x="2877905" y="5168310"/>
                  <a:pt x="2848277" y="5175732"/>
                  <a:pt x="2818150" y="5179749"/>
                </a:cubicBezTo>
                <a:cubicBezTo>
                  <a:pt x="2566644" y="5213283"/>
                  <a:pt x="2791656" y="5176907"/>
                  <a:pt x="2578308" y="5209729"/>
                </a:cubicBezTo>
                <a:cubicBezTo>
                  <a:pt x="2548268" y="5214351"/>
                  <a:pt x="2518610" y="5221695"/>
                  <a:pt x="2488367" y="5224719"/>
                </a:cubicBezTo>
                <a:cubicBezTo>
                  <a:pt x="2418583" y="5231698"/>
                  <a:pt x="2348459" y="5234713"/>
                  <a:pt x="2278505" y="5239710"/>
                </a:cubicBezTo>
                <a:cubicBezTo>
                  <a:pt x="2213547" y="5229716"/>
                  <a:pt x="2146362" y="5229332"/>
                  <a:pt x="2083632" y="5209729"/>
                </a:cubicBezTo>
                <a:cubicBezTo>
                  <a:pt x="2052578" y="5200025"/>
                  <a:pt x="2027768" y="5141601"/>
                  <a:pt x="2008682" y="5119788"/>
                </a:cubicBezTo>
                <a:cubicBezTo>
                  <a:pt x="1956011" y="5059593"/>
                  <a:pt x="1914425" y="5023405"/>
                  <a:pt x="1843790" y="4984877"/>
                </a:cubicBezTo>
                <a:cubicBezTo>
                  <a:pt x="1767297" y="4943154"/>
                  <a:pt x="1765247" y="4959833"/>
                  <a:pt x="1678898" y="4939906"/>
                </a:cubicBezTo>
                <a:cubicBezTo>
                  <a:pt x="1462300" y="4889922"/>
                  <a:pt x="1694903" y="4923363"/>
                  <a:pt x="1439055" y="4894936"/>
                </a:cubicBezTo>
                <a:cubicBezTo>
                  <a:pt x="1261302" y="4850498"/>
                  <a:pt x="1542720" y="4918667"/>
                  <a:pt x="1274164" y="4864955"/>
                </a:cubicBezTo>
                <a:cubicBezTo>
                  <a:pt x="1258670" y="4861856"/>
                  <a:pt x="1244779" y="4852563"/>
                  <a:pt x="1229193" y="4849965"/>
                </a:cubicBezTo>
                <a:cubicBezTo>
                  <a:pt x="1184562" y="4842527"/>
                  <a:pt x="1139252" y="4839972"/>
                  <a:pt x="1094282" y="4834975"/>
                </a:cubicBezTo>
                <a:cubicBezTo>
                  <a:pt x="1074295" y="4839972"/>
                  <a:pt x="1054130" y="4844305"/>
                  <a:pt x="1034321" y="4849965"/>
                </a:cubicBezTo>
                <a:cubicBezTo>
                  <a:pt x="1019128" y="4854306"/>
                  <a:pt x="1005151" y="4864955"/>
                  <a:pt x="989350" y="4864955"/>
                </a:cubicBezTo>
                <a:cubicBezTo>
                  <a:pt x="859339" y="4864955"/>
                  <a:pt x="729521" y="4854962"/>
                  <a:pt x="599606" y="4849965"/>
                </a:cubicBezTo>
                <a:cubicBezTo>
                  <a:pt x="549283" y="4824803"/>
                  <a:pt x="432084" y="4770993"/>
                  <a:pt x="374754" y="4730044"/>
                </a:cubicBezTo>
                <a:cubicBezTo>
                  <a:pt x="267924" y="4653739"/>
                  <a:pt x="453937" y="4754648"/>
                  <a:pt x="284813" y="4670083"/>
                </a:cubicBezTo>
                <a:cubicBezTo>
                  <a:pt x="254833" y="4630109"/>
                  <a:pt x="225338" y="4589767"/>
                  <a:pt x="194872" y="4550162"/>
                </a:cubicBezTo>
                <a:cubicBezTo>
                  <a:pt x="162832" y="4508510"/>
                  <a:pt x="130600" y="4475161"/>
                  <a:pt x="104931" y="4430241"/>
                </a:cubicBezTo>
                <a:cubicBezTo>
                  <a:pt x="81365" y="4389002"/>
                  <a:pt x="61033" y="4339504"/>
                  <a:pt x="44970" y="4295329"/>
                </a:cubicBezTo>
                <a:cubicBezTo>
                  <a:pt x="34170" y="4265630"/>
                  <a:pt x="24071" y="4235657"/>
                  <a:pt x="14990" y="4205388"/>
                </a:cubicBezTo>
                <a:cubicBezTo>
                  <a:pt x="9070" y="4185655"/>
                  <a:pt x="4997" y="4165415"/>
                  <a:pt x="0" y="4145428"/>
                </a:cubicBezTo>
                <a:cubicBezTo>
                  <a:pt x="4997" y="4055487"/>
                  <a:pt x="6450" y="3965279"/>
                  <a:pt x="14990" y="3875605"/>
                </a:cubicBezTo>
                <a:cubicBezTo>
                  <a:pt x="16488" y="3859875"/>
                  <a:pt x="23756" y="3845158"/>
                  <a:pt x="29980" y="3830634"/>
                </a:cubicBezTo>
                <a:cubicBezTo>
                  <a:pt x="61601" y="3756849"/>
                  <a:pt x="107012" y="3693641"/>
                  <a:pt x="164891" y="3635762"/>
                </a:cubicBezTo>
                <a:cubicBezTo>
                  <a:pt x="194871" y="3605782"/>
                  <a:pt x="218475" y="3567635"/>
                  <a:pt x="254832" y="3545821"/>
                </a:cubicBezTo>
                <a:cubicBezTo>
                  <a:pt x="279816" y="3530831"/>
                  <a:pt x="304314" y="3515000"/>
                  <a:pt x="329783" y="3500851"/>
                </a:cubicBezTo>
                <a:cubicBezTo>
                  <a:pt x="349317" y="3489999"/>
                  <a:pt x="370794" y="3482713"/>
                  <a:pt x="389744" y="3470870"/>
                </a:cubicBezTo>
                <a:cubicBezTo>
                  <a:pt x="516502" y="3391647"/>
                  <a:pt x="377751" y="3454682"/>
                  <a:pt x="524655" y="3395919"/>
                </a:cubicBezTo>
                <a:cubicBezTo>
                  <a:pt x="534649" y="3385926"/>
                  <a:pt x="542517" y="3373210"/>
                  <a:pt x="554636" y="3365939"/>
                </a:cubicBezTo>
                <a:cubicBezTo>
                  <a:pt x="568185" y="3357810"/>
                  <a:pt x="587467" y="3361064"/>
                  <a:pt x="599606" y="3350949"/>
                </a:cubicBezTo>
                <a:cubicBezTo>
                  <a:pt x="648463" y="3310234"/>
                  <a:pt x="689547" y="3261008"/>
                  <a:pt x="734518" y="3216037"/>
                </a:cubicBezTo>
                <a:lnTo>
                  <a:pt x="779488" y="3171067"/>
                </a:lnTo>
                <a:lnTo>
                  <a:pt x="824459" y="3126096"/>
                </a:lnTo>
                <a:cubicBezTo>
                  <a:pt x="833989" y="3102271"/>
                  <a:pt x="869429" y="3023460"/>
                  <a:pt x="869429" y="2991185"/>
                </a:cubicBezTo>
                <a:cubicBezTo>
                  <a:pt x="869429" y="2965707"/>
                  <a:pt x="865833" y="2939023"/>
                  <a:pt x="854439" y="2916234"/>
                </a:cubicBezTo>
                <a:cubicBezTo>
                  <a:pt x="826716" y="2860788"/>
                  <a:pt x="786967" y="2840015"/>
                  <a:pt x="749508" y="2796313"/>
                </a:cubicBezTo>
                <a:cubicBezTo>
                  <a:pt x="733249" y="2777344"/>
                  <a:pt x="719527" y="2756339"/>
                  <a:pt x="704537" y="2736352"/>
                </a:cubicBezTo>
                <a:cubicBezTo>
                  <a:pt x="663517" y="2572274"/>
                  <a:pt x="724659" y="2830526"/>
                  <a:pt x="674557" y="2496510"/>
                </a:cubicBezTo>
                <a:cubicBezTo>
                  <a:pt x="665334" y="2435021"/>
                  <a:pt x="648178" y="2387391"/>
                  <a:pt x="629586" y="2331618"/>
                </a:cubicBezTo>
                <a:cubicBezTo>
                  <a:pt x="624589" y="2291644"/>
                  <a:pt x="621219" y="2251433"/>
                  <a:pt x="614596" y="2211696"/>
                </a:cubicBezTo>
                <a:cubicBezTo>
                  <a:pt x="611209" y="2191375"/>
                  <a:pt x="599606" y="2172338"/>
                  <a:pt x="599606" y="2151736"/>
                </a:cubicBezTo>
                <a:cubicBezTo>
                  <a:pt x="599606" y="2092638"/>
                  <a:pt x="572016" y="1970420"/>
                  <a:pt x="644577" y="1926883"/>
                </a:cubicBezTo>
                <a:cubicBezTo>
                  <a:pt x="658126" y="1918753"/>
                  <a:pt x="674557" y="1916890"/>
                  <a:pt x="689547" y="1911893"/>
                </a:cubicBezTo>
                <a:cubicBezTo>
                  <a:pt x="769495" y="1916890"/>
                  <a:pt x="850021" y="1916060"/>
                  <a:pt x="929390" y="1926883"/>
                </a:cubicBezTo>
                <a:cubicBezTo>
                  <a:pt x="960702" y="1931153"/>
                  <a:pt x="988343" y="1950666"/>
                  <a:pt x="1019331" y="1956864"/>
                </a:cubicBezTo>
                <a:cubicBezTo>
                  <a:pt x="1109776" y="1974953"/>
                  <a:pt x="1070111" y="1963797"/>
                  <a:pt x="1139252" y="1986844"/>
                </a:cubicBezTo>
                <a:cubicBezTo>
                  <a:pt x="1224196" y="1981847"/>
                  <a:pt x="1309377" y="1979921"/>
                  <a:pt x="1394085" y="1971854"/>
                </a:cubicBezTo>
                <a:cubicBezTo>
                  <a:pt x="1429448" y="1968486"/>
                  <a:pt x="1501139" y="1940812"/>
                  <a:pt x="1528996" y="1926883"/>
                </a:cubicBezTo>
                <a:cubicBezTo>
                  <a:pt x="1545110" y="1918826"/>
                  <a:pt x="1557853" y="1904960"/>
                  <a:pt x="1573967" y="1896903"/>
                </a:cubicBezTo>
                <a:cubicBezTo>
                  <a:pt x="1675972" y="1845901"/>
                  <a:pt x="1554125" y="1929915"/>
                  <a:pt x="1678898" y="1851932"/>
                </a:cubicBezTo>
                <a:cubicBezTo>
                  <a:pt x="1700084" y="1838691"/>
                  <a:pt x="1718392" y="1821289"/>
                  <a:pt x="1738859" y="1806962"/>
                </a:cubicBezTo>
                <a:cubicBezTo>
                  <a:pt x="1797239" y="1766096"/>
                  <a:pt x="1836271" y="1745771"/>
                  <a:pt x="1888760" y="1702031"/>
                </a:cubicBezTo>
                <a:cubicBezTo>
                  <a:pt x="1899617" y="1692983"/>
                  <a:pt x="1910261" y="1683357"/>
                  <a:pt x="1918741" y="1672051"/>
                </a:cubicBezTo>
                <a:cubicBezTo>
                  <a:pt x="1940360" y="1643226"/>
                  <a:pt x="1978701" y="1582110"/>
                  <a:pt x="1978701" y="1582110"/>
                </a:cubicBezTo>
                <a:cubicBezTo>
                  <a:pt x="1988695" y="1552130"/>
                  <a:pt x="1986336" y="1514515"/>
                  <a:pt x="2008682" y="1492169"/>
                </a:cubicBezTo>
                <a:lnTo>
                  <a:pt x="2083632" y="1417218"/>
                </a:lnTo>
                <a:cubicBezTo>
                  <a:pt x="2116773" y="1317796"/>
                  <a:pt x="2096124" y="1304791"/>
                  <a:pt x="2098623" y="1282306"/>
                </a:cubicBezTo>
                <a:close/>
              </a:path>
            </a:pathLst>
          </a:custGeom>
          <a:pattFill prst="pct25">
            <a:fgClr>
              <a:srgbClr val="C00000"/>
            </a:fgClr>
            <a:bgClr>
              <a:schemeClr val="bg1"/>
            </a:bgClr>
          </a:patt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969819" y="4672094"/>
                <a:ext cx="4741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ea typeface="Palatino" charset="0"/>
                          <a:cs typeface="Palatino" charset="0"/>
                        </a:rPr>
                        <m:t>𝑓</m:t>
                      </m:r>
                    </m:oMath>
                  </m:oMathPara>
                </a14:m>
                <a:endParaRPr lang="en-US" sz="2800" dirty="0"/>
              </a:p>
            </p:txBody>
          </p:sp>
        </mc:Choice>
        <mc:Fallback xmlns="">
          <p:sp>
            <p:nvSpPr>
              <p:cNvPr id="23" name="Rectangle 22"/>
              <p:cNvSpPr>
                <a:spLocks noRot="1" noChangeAspect="1" noMove="1" noResize="1" noEditPoints="1" noAdjustHandles="1" noChangeArrowheads="1" noChangeShapeType="1" noTextEdit="1"/>
              </p:cNvSpPr>
              <p:nvPr/>
            </p:nvSpPr>
            <p:spPr>
              <a:xfrm>
                <a:off x="8969819" y="4672094"/>
                <a:ext cx="474104" cy="523220"/>
              </a:xfrm>
              <a:prstGeom prst="rect">
                <a:avLst/>
              </a:prstGeom>
              <a:blipFill rotWithShape="0">
                <a:blip r:embed="rId8"/>
                <a:stretch>
                  <a:fillRect/>
                </a:stretch>
              </a:blipFill>
            </p:spPr>
            <p:txBody>
              <a:bodyPr/>
              <a:lstStyle/>
              <a:p>
                <a:r>
                  <a:rPr lang="en-US">
                    <a:noFill/>
                  </a:rPr>
                  <a:t> </a:t>
                </a:r>
              </a:p>
            </p:txBody>
          </p:sp>
        </mc:Fallback>
      </mc:AlternateContent>
      <p:sp>
        <p:nvSpPr>
          <p:cNvPr id="32" name="Oval 31"/>
          <p:cNvSpPr/>
          <p:nvPr/>
        </p:nvSpPr>
        <p:spPr>
          <a:xfrm>
            <a:off x="8949128" y="5195314"/>
            <a:ext cx="250218" cy="25021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7330190" y="351037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844267" y="594693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66537" y="3510379"/>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322496" y="316601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4544" y="3752045"/>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652488" y="3868821"/>
            <a:ext cx="155959" cy="155959"/>
          </a:xfrm>
          <a:prstGeom prst="ellipse">
            <a:avLst/>
          </a:prstGeom>
          <a:solidFill>
            <a:schemeClr val="bg2">
              <a:lumMod val="90000"/>
            </a:schemeClr>
          </a:solidFill>
          <a:ln>
            <a:solidFill>
              <a:schemeClr val="bg2">
                <a:lumMod val="9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84495" y="2601602"/>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455299" y="57685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21846" y="465999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063588" y="4703029"/>
            <a:ext cx="1618938" cy="1618938"/>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4EB8BC96-2AEB-3F4A-9A13-4A069FF67C9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4FD7C6B2-2454-1A41-A306-2DB1EDB59A27}"/>
                  </a:ext>
                </a:extLst>
              </p:cNvPr>
              <p:cNvSpPr txBox="1">
                <a:spLocks/>
              </p:cNvSpPr>
              <p:nvPr/>
            </p:nvSpPr>
            <p:spPr>
              <a:xfrm>
                <a:off x="838200" y="1114424"/>
                <a:ext cx="10515600" cy="3383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lvl="1">
                  <a:lnSpc>
                    <a:spcPct val="100000"/>
                  </a:lnSpc>
                  <a:spcBef>
                    <a:spcPts val="0"/>
                  </a:spcBef>
                  <a:defRPr/>
                </a:pPr>
                <a:endParaRPr lang="en-US" sz="2200" dirty="0">
                  <a:latin typeface="Calibri" panose="020F0502020204030204" pitchFamily="34" charset="0"/>
                  <a:ea typeface="Palatino" charset="0"/>
                  <a:cs typeface="Calibri" panose="020F0502020204030204" pitchFamily="34" charset="0"/>
                </a:endParaRP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p:txBody>
          </p:sp>
        </mc:Choice>
        <mc:Fallback xmlns="">
          <p:sp>
            <p:nvSpPr>
              <p:cNvPr id="30" name="Content Placeholder 2">
                <a:extLst>
                  <a:ext uri="{FF2B5EF4-FFF2-40B4-BE49-F238E27FC236}">
                    <a16:creationId xmlns:a16="http://schemas.microsoft.com/office/drawing/2014/main" id="{4FD7C6B2-2454-1A41-A306-2DB1EDB59A27}"/>
                  </a:ext>
                </a:extLst>
              </p:cNvPr>
              <p:cNvSpPr txBox="1">
                <a:spLocks noRot="1" noChangeAspect="1" noMove="1" noResize="1" noEditPoints="1" noAdjustHandles="1" noChangeArrowheads="1" noChangeShapeType="1" noTextEdit="1"/>
              </p:cNvSpPr>
              <p:nvPr/>
            </p:nvSpPr>
            <p:spPr>
              <a:xfrm>
                <a:off x="838200" y="1114424"/>
                <a:ext cx="10515600" cy="3383834"/>
              </a:xfrm>
              <a:prstGeom prst="rect">
                <a:avLst/>
              </a:prstGeom>
              <a:blipFill>
                <a:blip r:embed="rId9"/>
                <a:stretch>
                  <a:fillRect l="-844" t="-1498" r="-844"/>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33F96358-2A16-D44E-86BF-553132EB497B}"/>
              </a:ext>
            </a:extLst>
          </p:cNvPr>
          <p:cNvSpPr/>
          <p:nvPr/>
        </p:nvSpPr>
        <p:spPr>
          <a:xfrm>
            <a:off x="2813909" y="3234972"/>
            <a:ext cx="155959" cy="155959"/>
          </a:xfrm>
          <a:prstGeom prst="ellipse">
            <a:avLst/>
          </a:prstGeom>
          <a:solidFill>
            <a:srgbClr val="FF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75E0E631-4DC3-9142-9F7B-6DF8513B06C1}"/>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extLst>
      <p:ext uri="{BB962C8B-B14F-4D97-AF65-F5344CB8AC3E}">
        <p14:creationId xmlns:p14="http://schemas.microsoft.com/office/powerpoint/2010/main" val="990197919"/>
      </p:ext>
    </p:extLst>
  </p:cSld>
  <p:clrMapOvr>
    <a:masterClrMapping/>
  </p:clrMapOvr>
  <mc:AlternateContent xmlns:mc="http://schemas.openxmlformats.org/markup-compatibility/2006" xmlns:p14="http://schemas.microsoft.com/office/powerpoint/2010/main">
    <mc:Choice Requires="p14">
      <p:transition spd="slow" p14:dur="2000" advTm="34994"/>
    </mc:Choice>
    <mc:Fallback xmlns="">
      <p:transition spd="slow" advTm="3499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CC770724-97B7-D741-B43C-3F08E92233E2}"/>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45F69F46-CAE4-784B-946D-8C0E1CC6B328}"/>
                  </a:ext>
                </a:extLst>
              </p:cNvPr>
              <p:cNvSpPr/>
              <p:nvPr/>
            </p:nvSpPr>
            <p:spPr>
              <a:xfrm>
                <a:off x="655851" y="3270233"/>
                <a:ext cx="10880298"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chemeClr val="tx1"/>
                    </a:solidFill>
                    <a:latin typeface="Calibri" panose="020F0502020204030204" pitchFamily="34" charset="0"/>
                    <a:ea typeface="Palatino" charset="0"/>
                    <a:cs typeface="Calibri" panose="020F0502020204030204" pitchFamily="34" charset="0"/>
                  </a:rPr>
                  <a:t>Lemma</a:t>
                </a:r>
                <a:r>
                  <a:rPr lang="en-US" sz="2800" b="1" dirty="0">
                    <a:solidFill>
                      <a:schemeClr val="tx1"/>
                    </a:solidFill>
                    <a:latin typeface="Calibri" panose="020F0502020204030204" pitchFamily="34" charset="0"/>
                    <a:ea typeface="Palatino" charset="0"/>
                    <a:cs typeface="Calibri" panose="020F0502020204030204" pitchFamily="34" charset="0"/>
                  </a:rPr>
                  <a:t> </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b="1" dirty="0" err="1">
                    <a:solidFill>
                      <a:schemeClr val="tx1">
                        <a:lumMod val="65000"/>
                        <a:lumOff val="35000"/>
                      </a:schemeClr>
                    </a:solidFill>
                    <a:latin typeface="Calibri" panose="020F0502020204030204" pitchFamily="34" charset="0"/>
                    <a:ea typeface="Palatino" charset="0"/>
                    <a:cs typeface="Calibri" panose="020F0502020204030204" pitchFamily="34" charset="0"/>
                  </a:rPr>
                  <a:t>Yatracos</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mr-IN" sz="2000" b="1" dirty="0">
                    <a:solidFill>
                      <a:schemeClr val="tx1">
                        <a:lumMod val="65000"/>
                        <a:lumOff val="35000"/>
                      </a:schemeClr>
                    </a:solidFill>
                    <a:latin typeface="Calibri" panose="020F0502020204030204" pitchFamily="34" charset="0"/>
                    <a:ea typeface="Palatino" charset="0"/>
                    <a:cs typeface="Palatino" charset="0"/>
                  </a:rPr>
                  <a:t>’</a:t>
                </a:r>
                <a:r>
                  <a:rPr lang="en-US" sz="2000" b="1" dirty="0">
                    <a:solidFill>
                      <a:schemeClr val="tx1">
                        <a:lumMod val="65000"/>
                        <a:lumOff val="35000"/>
                      </a:schemeClr>
                    </a:solidFill>
                    <a:latin typeface="Calibri" panose="020F0502020204030204" pitchFamily="34" charset="0"/>
                    <a:ea typeface="Palatino" charset="0"/>
                    <a:cs typeface="Calibri" panose="020F0502020204030204" pitchFamily="34" charset="0"/>
                  </a:rPr>
                  <a:t>85]</a:t>
                </a:r>
                <a:r>
                  <a:rPr lang="en-US" sz="2400" dirty="0">
                    <a:latin typeface="Calibri" panose="020F0502020204030204" pitchFamily="34" charset="0"/>
                    <a:ea typeface="Palatino" charset="0"/>
                    <a:cs typeface="Calibri" panose="020F0502020204030204" pitchFamily="34" charset="0"/>
                  </a:rPr>
                  <a:t>  </a:t>
                </a:r>
                <a:r>
                  <a:rPr lang="en-US" sz="2600" dirty="0">
                    <a:solidFill>
                      <a:schemeClr val="tx1"/>
                    </a:solidFill>
                    <a:latin typeface="Calibri" panose="020F0502020204030204" pitchFamily="34" charset="0"/>
                    <a:ea typeface="Palatino" charset="0"/>
                    <a:cs typeface="Calibri" panose="020F0502020204030204" pitchFamily="34" charset="0"/>
                  </a:rPr>
                  <a:t>Suppose </a:t>
                </a:r>
                <a14:m>
                  <m:oMath xmlns:m="http://schemas.openxmlformats.org/officeDocument/2006/math">
                    <m:r>
                      <a:rPr lang="en-US" sz="2600" b="0" i="1" smtClean="0">
                        <a:solidFill>
                          <a:schemeClr val="tx1"/>
                        </a:solidFill>
                        <a:latin typeface="Cambria Math" panose="02040503050406030204" pitchFamily="18" charset="0"/>
                        <a:ea typeface="Palatino" charset="0"/>
                        <a:cs typeface="Palatino" charset="0"/>
                      </a:rPr>
                      <m:t>𝑓</m:t>
                    </m:r>
                    <m:r>
                      <a:rPr lang="en-US" sz="2600" b="0" i="1" smtClean="0">
                        <a:solidFill>
                          <a:schemeClr val="tx1"/>
                        </a:solidFill>
                        <a:latin typeface="Cambria Math" panose="02040503050406030204" pitchFamily="18" charset="0"/>
                        <a:ea typeface="Palatino" charset="0"/>
                        <a:cs typeface="Palatino" charset="0"/>
                      </a:rPr>
                      <m:t>∈</m:t>
                    </m:r>
                    <m:r>
                      <a:rPr lang="en-US" sz="2600" b="0" i="1" smtClean="0">
                        <a:solidFill>
                          <a:schemeClr val="tx1"/>
                        </a:solidFill>
                        <a:latin typeface="Cambria Math" panose="02040503050406030204" pitchFamily="18" charset="0"/>
                        <a:ea typeface="Cambria Math" panose="02040503050406030204" pitchFamily="18" charset="0"/>
                        <a:cs typeface="Palatino" charset="0"/>
                      </a:rPr>
                      <m:t>ℱ</m:t>
                    </m:r>
                  </m:oMath>
                </a14:m>
                <a:r>
                  <a:rPr lang="en-US" sz="2600" dirty="0">
                    <a:solidFill>
                      <a:schemeClr val="tx1"/>
                    </a:solidFill>
                    <a:latin typeface="Calibri" panose="020F0502020204030204" pitchFamily="34" charset="0"/>
                    <a:ea typeface="Palatino" charset="0"/>
                    <a:cs typeface="Calibri" panose="020F0502020204030204" pitchFamily="34" charset="0"/>
                  </a:rPr>
                  <a:t> is an unknown distr. Suppose </a:t>
                </a:r>
                <a14:m>
                  <m:oMath xmlns:m="http://schemas.openxmlformats.org/officeDocument/2006/math">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1</m:t>
                        </m:r>
                      </m:sub>
                    </m:sSub>
                    <m:r>
                      <a:rPr lang="en-US" sz="2600" b="0" i="1" smtClean="0">
                        <a:solidFill>
                          <a:schemeClr val="tx1"/>
                        </a:solidFill>
                        <a:latin typeface="Cambria Math" charset="0"/>
                        <a:ea typeface="Palatino" charset="0"/>
                        <a:cs typeface="Palatino" charset="0"/>
                      </a:rPr>
                      <m:t>,…,</m:t>
                    </m:r>
                    <m:sSub>
                      <m:sSubPr>
                        <m:ctrlPr>
                          <a:rPr lang="en-US" sz="2600" b="0" i="1" smtClean="0">
                            <a:solidFill>
                              <a:schemeClr val="tx1"/>
                            </a:solidFill>
                            <a:latin typeface="Cambria Math" panose="02040503050406030204" pitchFamily="18" charset="0"/>
                            <a:ea typeface="Palatino" charset="0"/>
                            <a:cs typeface="Palatino" charset="0"/>
                          </a:rPr>
                        </m:ctrlPr>
                      </m:sSubPr>
                      <m:e>
                        <m:r>
                          <a:rPr lang="en-US" sz="2600" b="0" i="1" smtClean="0">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𝑀</m:t>
                        </m:r>
                      </m:sub>
                    </m:sSub>
                  </m:oMath>
                </a14:m>
                <a:r>
                  <a:rPr lang="en-US" sz="2600" dirty="0">
                    <a:solidFill>
                      <a:schemeClr val="tx1"/>
                    </a:solidFill>
                    <a:latin typeface="Calibri" panose="020F0502020204030204" pitchFamily="34" charset="0"/>
                    <a:ea typeface="Palatino" charset="0"/>
                    <a:cs typeface="Calibri" panose="020F0502020204030204" pitchFamily="34" charset="0"/>
                  </a:rPr>
                  <a:t> are distributions such that </a:t>
                </a:r>
                <a14:m>
                  <m:oMath xmlns:m="http://schemas.openxmlformats.org/officeDocument/2006/math">
                    <m:limLow>
                      <m:limLowPr>
                        <m:ctrlPr>
                          <a:rPr lang="en-US" sz="2600" b="0" i="1" smtClean="0">
                            <a:solidFill>
                              <a:schemeClr val="tx1"/>
                            </a:solidFill>
                            <a:latin typeface="Cambria Math" panose="02040503050406030204" pitchFamily="18" charset="0"/>
                            <a:ea typeface="Palatino" charset="0"/>
                            <a:cs typeface="Palatino" charset="0"/>
                          </a:rPr>
                        </m:ctrlPr>
                      </m:limLowPr>
                      <m:e>
                        <m:r>
                          <m:rPr>
                            <m:sty m:val="p"/>
                          </m:rPr>
                          <a:rPr lang="en-US" sz="2600" b="0" i="0" smtClean="0">
                            <a:solidFill>
                              <a:schemeClr val="tx1"/>
                            </a:solidFill>
                            <a:latin typeface="Cambria Math" charset="0"/>
                            <a:ea typeface="Palatino" charset="0"/>
                            <a:cs typeface="Palatino" charset="0"/>
                          </a:rPr>
                          <m:t>min</m:t>
                        </m:r>
                      </m:e>
                      <m:lim>
                        <m:r>
                          <a:rPr lang="en-US" sz="2600" i="1">
                            <a:solidFill>
                              <a:schemeClr val="tx1"/>
                            </a:solidFill>
                            <a:latin typeface="Cambria Math" charset="0"/>
                            <a:ea typeface="Palatino" charset="0"/>
                            <a:cs typeface="Palatino" charset="0"/>
                          </a:rPr>
                          <m:t>𝑖</m:t>
                        </m:r>
                      </m:lim>
                    </m:limLow>
                    <m:sSub>
                      <m:sSubPr>
                        <m:ctrlPr>
                          <a:rPr lang="en-US" sz="2600" i="1" smtClean="0">
                            <a:solidFill>
                              <a:schemeClr val="tx1"/>
                            </a:solidFill>
                            <a:latin typeface="Cambria Math" panose="02040503050406030204" pitchFamily="18" charset="0"/>
                            <a:ea typeface="Palatino" charset="0"/>
                            <a:cs typeface="Palatino" charset="0"/>
                          </a:rPr>
                        </m:ctrlPr>
                      </m:sSubPr>
                      <m:e>
                        <m:sSub>
                          <m:sSubPr>
                            <m:ctrlPr>
                              <a:rPr lang="en-US" sz="2600" i="1">
                                <a:solidFill>
                                  <a:schemeClr val="tx1"/>
                                </a:solidFill>
                                <a:latin typeface="Cambria Math" panose="02040503050406030204" pitchFamily="18" charset="0"/>
                                <a:ea typeface="Cambria Math" charset="0"/>
                                <a:cs typeface="Cambria Math" charset="0"/>
                              </a:rPr>
                            </m:ctrlPr>
                          </m:sSubPr>
                          <m:e>
                            <m:r>
                              <a:rPr lang="en-US" sz="2600" b="0" i="1" smtClean="0">
                                <a:solidFill>
                                  <a:schemeClr val="tx1"/>
                                </a:solidFill>
                                <a:latin typeface="Cambria Math" charset="0"/>
                                <a:ea typeface="Cambria Math" charset="0"/>
                                <a:cs typeface="Cambria Math" charset="0"/>
                              </a:rPr>
                              <m:t> </m:t>
                            </m:r>
                            <m:r>
                              <a:rPr lang="en-US" sz="2600" i="1">
                                <a:solidFill>
                                  <a:schemeClr val="tx1"/>
                                </a:solidFill>
                                <a:latin typeface="Cambria Math" charset="0"/>
                                <a:ea typeface="Cambria Math" charset="0"/>
                                <a:cs typeface="Cambria Math" charset="0"/>
                              </a:rPr>
                              <m:t>𝑑</m:t>
                            </m:r>
                          </m:e>
                          <m:sub>
                            <m:r>
                              <a:rPr lang="en-US" sz="2600" i="1">
                                <a:solidFill>
                                  <a:schemeClr val="tx1"/>
                                </a:solidFill>
                                <a:latin typeface="Cambria Math" charset="0"/>
                                <a:ea typeface="Cambria Math" charset="0"/>
                                <a:cs typeface="Cambria Math" charset="0"/>
                              </a:rPr>
                              <m:t>𝑇𝑉</m:t>
                            </m:r>
                          </m:sub>
                        </m:sSub>
                        <m:r>
                          <a:rPr lang="en-US" sz="2600" b="0" i="1" smtClean="0">
                            <a:solidFill>
                              <a:schemeClr val="tx1"/>
                            </a:solidFill>
                            <a:latin typeface="Cambria Math" charset="0"/>
                            <a:ea typeface="Cambria Math" charset="0"/>
                            <a:cs typeface="Cambria Math" charset="0"/>
                          </a:rPr>
                          <m:t>(</m:t>
                        </m:r>
                        <m:r>
                          <a:rPr lang="en-US" sz="2600" i="1">
                            <a:solidFill>
                              <a:schemeClr val="tx1"/>
                            </a:solidFill>
                            <a:latin typeface="Cambria Math" charset="0"/>
                            <a:ea typeface="Palatino" charset="0"/>
                            <a:cs typeface="Palatino" charset="0"/>
                          </a:rPr>
                          <m:t>𝑓</m:t>
                        </m:r>
                      </m:e>
                      <m:sub>
                        <m:r>
                          <a:rPr lang="en-US" sz="2600" b="0" i="1" smtClean="0">
                            <a:solidFill>
                              <a:schemeClr val="tx1"/>
                            </a:solidFill>
                            <a:latin typeface="Cambria Math" charset="0"/>
                            <a:ea typeface="Palatino" charset="0"/>
                            <a:cs typeface="Palatino" charset="0"/>
                          </a:rPr>
                          <m:t>𝑖</m:t>
                        </m:r>
                      </m:sub>
                    </m:sSub>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𝑓</m:t>
                    </m:r>
                    <m:r>
                      <a:rPr lang="en-US" sz="2600" b="0" i="1" smtClean="0">
                        <a:solidFill>
                          <a:schemeClr val="tx1"/>
                        </a:solidFill>
                        <a:latin typeface="Cambria Math" charset="0"/>
                        <a:ea typeface="Palatino" charset="0"/>
                        <a:cs typeface="Palatino" charset="0"/>
                      </a:rPr>
                      <m:t>)≤</m:t>
                    </m:r>
                    <m:r>
                      <a:rPr lang="en-US" sz="2600" b="0" i="1" smtClean="0">
                        <a:solidFill>
                          <a:schemeClr val="tx1"/>
                        </a:solidFill>
                        <a:latin typeface="Cambria Math" charset="0"/>
                        <a:ea typeface="Palatino" charset="0"/>
                        <a:cs typeface="Palatino" charset="0"/>
                      </a:rPr>
                      <m:t>𝜖</m:t>
                    </m:r>
                  </m:oMath>
                </a14:m>
                <a:r>
                  <a:rPr lang="en-US" sz="2600" dirty="0">
                    <a:solidFill>
                      <a:schemeClr val="tx1"/>
                    </a:solidFill>
                    <a:latin typeface="Calibri" panose="020F0502020204030204" pitchFamily="34" charset="0"/>
                    <a:ea typeface="Palatino" charset="0"/>
                    <a:cs typeface="Calibri" panose="020F0502020204030204" pitchFamily="34" charset="0"/>
                  </a:rPr>
                  <a:t>. Then sample complexity to learn is </a:t>
                </a:r>
                <a14:m>
                  <m:oMath xmlns:m="http://schemas.openxmlformats.org/officeDocument/2006/math">
                    <m:r>
                      <a:rPr lang="en-US" sz="2600" b="0" i="1" smtClean="0">
                        <a:solidFill>
                          <a:schemeClr val="tx1"/>
                        </a:solidFill>
                        <a:latin typeface="Cambria Math" charset="0"/>
                        <a:ea typeface="Palatino" charset="0"/>
                        <a:cs typeface="Palatino" charset="0"/>
                      </a:rPr>
                      <m:t>𝑂</m:t>
                    </m:r>
                    <m:r>
                      <a:rPr lang="en-US" sz="2600" b="0" i="1" smtClean="0">
                        <a:solidFill>
                          <a:schemeClr val="tx1"/>
                        </a:solidFill>
                        <a:latin typeface="Cambria Math" charset="0"/>
                        <a:ea typeface="Palatino" charset="0"/>
                        <a:cs typeface="Palatino" charset="0"/>
                      </a:rPr>
                      <m:t>(</m:t>
                    </m:r>
                    <m:func>
                      <m:funcPr>
                        <m:ctrlPr>
                          <a:rPr lang="en-US" sz="2600" b="0" i="1" smtClean="0">
                            <a:solidFill>
                              <a:schemeClr val="tx1"/>
                            </a:solidFill>
                            <a:latin typeface="Cambria Math" panose="02040503050406030204" pitchFamily="18" charset="0"/>
                            <a:ea typeface="Palatino" charset="0"/>
                            <a:cs typeface="Palatino" charset="0"/>
                          </a:rPr>
                        </m:ctrlPr>
                      </m:funcPr>
                      <m:fName>
                        <m:r>
                          <m:rPr>
                            <m:sty m:val="p"/>
                          </m:rPr>
                          <a:rPr lang="en-US" sz="2600" b="0" i="0" smtClean="0">
                            <a:solidFill>
                              <a:schemeClr val="tx1"/>
                            </a:solidFill>
                            <a:latin typeface="Cambria Math" charset="0"/>
                            <a:ea typeface="Palatino" charset="0"/>
                            <a:cs typeface="Palatino" charset="0"/>
                          </a:rPr>
                          <m:t>log</m:t>
                        </m:r>
                      </m:fName>
                      <m:e>
                        <m:r>
                          <a:rPr lang="en-US" sz="2600" b="0" i="1" smtClean="0">
                            <a:solidFill>
                              <a:schemeClr val="tx1"/>
                            </a:solidFill>
                            <a:latin typeface="Cambria Math" charset="0"/>
                            <a:ea typeface="Palatino" charset="0"/>
                            <a:cs typeface="Palatino" charset="0"/>
                          </a:rPr>
                          <m:t>𝑀</m:t>
                        </m:r>
                        <m:r>
                          <a:rPr lang="en-US" sz="2600" b="0" i="1" smtClean="0">
                            <a:solidFill>
                              <a:schemeClr val="tx1"/>
                            </a:solidFill>
                            <a:latin typeface="Cambria Math" charset="0"/>
                            <a:ea typeface="Palatino" charset="0"/>
                            <a:cs typeface="Palatino" charset="0"/>
                          </a:rPr>
                          <m:t>/</m:t>
                        </m:r>
                        <m:sSup>
                          <m:sSupPr>
                            <m:ctrlPr>
                              <a:rPr lang="en-US" sz="2600" b="0" i="1" smtClean="0">
                                <a:solidFill>
                                  <a:schemeClr val="tx1"/>
                                </a:solidFill>
                                <a:latin typeface="Cambria Math" panose="02040503050406030204" pitchFamily="18" charset="0"/>
                                <a:ea typeface="Palatino" charset="0"/>
                                <a:cs typeface="Palatino" charset="0"/>
                              </a:rPr>
                            </m:ctrlPr>
                          </m:sSupPr>
                          <m:e>
                            <m:r>
                              <a:rPr lang="en-US" sz="2600" b="0" i="1" smtClean="0">
                                <a:solidFill>
                                  <a:schemeClr val="tx1"/>
                                </a:solidFill>
                                <a:latin typeface="Cambria Math" charset="0"/>
                                <a:ea typeface="Palatino" charset="0"/>
                                <a:cs typeface="Palatino" charset="0"/>
                              </a:rPr>
                              <m:t>𝜖</m:t>
                            </m:r>
                          </m:e>
                          <m:sup>
                            <m:r>
                              <a:rPr lang="en-US" sz="2600" b="0" i="1" smtClean="0">
                                <a:solidFill>
                                  <a:schemeClr val="tx1"/>
                                </a:solidFill>
                                <a:latin typeface="Cambria Math" charset="0"/>
                                <a:ea typeface="Palatino" charset="0"/>
                                <a:cs typeface="Palatino" charset="0"/>
                              </a:rPr>
                              <m:t>2</m:t>
                            </m:r>
                          </m:sup>
                        </m:sSup>
                        <m:r>
                          <a:rPr lang="en-US" sz="2600" b="0" i="1" smtClean="0">
                            <a:solidFill>
                              <a:schemeClr val="tx1"/>
                            </a:solidFill>
                            <a:latin typeface="Cambria Math" charset="0"/>
                            <a:ea typeface="Palatino" charset="0"/>
                            <a:cs typeface="Palatino" charset="0"/>
                          </a:rPr>
                          <m:t>)</m:t>
                        </m:r>
                      </m:e>
                    </m:func>
                  </m:oMath>
                </a14:m>
                <a:r>
                  <a:rPr lang="en-US" sz="2600"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9" name="Rounded Rectangle 8">
                <a:extLst>
                  <a:ext uri="{FF2B5EF4-FFF2-40B4-BE49-F238E27FC236}">
                    <a16:creationId xmlns:a16="http://schemas.microsoft.com/office/drawing/2014/main" id="{45F69F46-CAE4-784B-946D-8C0E1CC6B328}"/>
                  </a:ext>
                </a:extLst>
              </p:cNvPr>
              <p:cNvSpPr>
                <a:spLocks noRot="1" noChangeAspect="1" noMove="1" noResize="1" noEditPoints="1" noAdjustHandles="1" noChangeArrowheads="1" noChangeShapeType="1" noTextEdit="1"/>
              </p:cNvSpPr>
              <p:nvPr/>
            </p:nvSpPr>
            <p:spPr>
              <a:xfrm>
                <a:off x="655851" y="3270233"/>
                <a:ext cx="10880298" cy="1603675"/>
              </a:xfrm>
              <a:prstGeom prst="roundRect">
                <a:avLst/>
              </a:prstGeom>
              <a:blipFill>
                <a:blip r:embed="rId5"/>
                <a:stretch>
                  <a:fillRect l="-116" b="-2290"/>
                </a:stretch>
              </a:blipFill>
              <a:ln w="38100">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94D5C130-349C-BE40-AE88-F8B273C4EF86}"/>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2170142947"/>
      </p:ext>
    </p:extLst>
  </p:cSld>
  <p:clrMapOvr>
    <a:masterClrMapping/>
  </p:clrMapOvr>
  <mc:AlternateContent xmlns:mc="http://schemas.openxmlformats.org/markup-compatibility/2006" xmlns:p14="http://schemas.microsoft.com/office/powerpoint/2010/main">
    <mc:Choice Requires="p14">
      <p:transition spd="slow" p14:dur="2000" advTm="43526"/>
    </mc:Choice>
    <mc:Fallback xmlns="">
      <p:transition spd="slow" advTm="435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TextBox 67">
            <a:extLst>
              <a:ext uri="{FF2B5EF4-FFF2-40B4-BE49-F238E27FC236}">
                <a16:creationId xmlns:a16="http://schemas.microsoft.com/office/drawing/2014/main" id="{3A20081D-D855-0F4E-99CB-DEF84096708E}"/>
              </a:ext>
            </a:extLst>
          </p:cNvPr>
          <p:cNvSpPr txBox="1"/>
          <p:nvPr/>
        </p:nvSpPr>
        <p:spPr>
          <a:xfrm>
            <a:off x="11727305" y="6488668"/>
            <a:ext cx="464695" cy="369332"/>
          </a:xfrm>
          <a:prstGeom prst="rect">
            <a:avLst/>
          </a:prstGeom>
          <a:noFill/>
        </p:spPr>
        <p:txBody>
          <a:bodyPr wrap="square" rtlCol="0">
            <a:spAutoFit/>
          </a:bodyPr>
          <a:lstStyle/>
          <a:p>
            <a:r>
              <a:rPr lang="en-US" dirty="0"/>
              <a:t>6</a:t>
            </a:r>
          </a:p>
        </p:txBody>
      </p:sp>
    </p:spTree>
    <p:custDataLst>
      <p:tags r:id="rId1"/>
    </p:custDataLst>
    <p:extLst>
      <p:ext uri="{BB962C8B-B14F-4D97-AF65-F5344CB8AC3E}">
        <p14:creationId xmlns:p14="http://schemas.microsoft.com/office/powerpoint/2010/main" val="3419561559"/>
      </p:ext>
    </p:extLst>
  </p:cSld>
  <p:clrMapOvr>
    <a:masterClrMapping/>
  </p:clrMapOvr>
  <mc:AlternateContent xmlns:mc="http://schemas.openxmlformats.org/markup-compatibility/2006">
    <mc:Choice xmlns:p14="http://schemas.microsoft.com/office/powerpoint/2010/main" Requires="p14">
      <p:transition spd="slow" p14:dur="2000" advTm="124479"/>
    </mc:Choice>
    <mc:Fallback>
      <p:transition spd="slow" advTm="124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2"/>
              <p:cNvSpPr txBox="1">
                <a:spLocks/>
              </p:cNvSpPr>
              <p:nvPr/>
            </p:nvSpPr>
            <p:spPr>
              <a:xfrm>
                <a:off x="838200" y="1114424"/>
                <a:ext cx="10515600" cy="49565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cannot implement Alice, but we can implement Bob!</a:t>
                </a: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We draw </a:t>
                </a:r>
                <a14:m>
                  <m:oMath xmlns:m="http://schemas.openxmlformats.org/officeDocument/2006/math">
                    <m:r>
                      <a:rPr lang="en-US" sz="2600" i="1">
                        <a:solidFill>
                          <a:srgbClr val="FF0000"/>
                        </a:solidFill>
                        <a:latin typeface="Cambria Math" charset="0"/>
                        <a:ea typeface="Palatino" charset="0"/>
                        <a:cs typeface="Palatino" charset="0"/>
                      </a:rPr>
                      <m:t>𝑚</m:t>
                    </m:r>
                  </m:oMath>
                </a14:m>
                <a:r>
                  <a:rPr lang="en-US" sz="2600" dirty="0">
                    <a:latin typeface="Calibri" panose="020F0502020204030204" pitchFamily="34" charset="0"/>
                    <a:ea typeface="Palatino" charset="0"/>
                    <a:cs typeface="Calibri" panose="020F0502020204030204" pitchFamily="34" charset="0"/>
                  </a:rPr>
                  <a:t> </a:t>
                </a:r>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600" i="1">
                        <a:latin typeface="Cambria Math" charset="0"/>
                        <a:ea typeface="Palatino" charset="0"/>
                        <a:cs typeface="Palatino" charset="0"/>
                      </a:rPr>
                      <m:t>𝑓</m:t>
                    </m:r>
                  </m:oMath>
                </a14:m>
                <a:r>
                  <a:rPr lang="en-US" sz="2600" dirty="0">
                    <a:latin typeface="Calibri" panose="020F0502020204030204" pitchFamily="34" charset="0"/>
                    <a:ea typeface="Palatino" charset="0"/>
                    <a:cs typeface="Calibri" panose="020F0502020204030204" pitchFamily="34" charset="0"/>
                  </a:rPr>
                  <a:t> and try all </a:t>
                </a:r>
                <a14:m>
                  <m:oMath xmlns:m="http://schemas.openxmlformats.org/officeDocument/2006/math">
                    <m:r>
                      <a:rPr lang="en-US" sz="2600" i="1">
                        <a:latin typeface="Cambria Math" charset="0"/>
                        <a:ea typeface="Palatino" charset="0"/>
                        <a:cs typeface="Palatino" charset="0"/>
                      </a:rPr>
                      <m:t>𝑀</m:t>
                    </m:r>
                    <m:r>
                      <a:rPr lang="en-US" sz="2600" i="1">
                        <a:latin typeface="Cambria Math" charset="0"/>
                        <a:ea typeface="Palatino" charset="0"/>
                        <a:cs typeface="Palatino" charset="0"/>
                      </a:rPr>
                      <m:t>≤</m:t>
                    </m:r>
                    <m:sSup>
                      <m:sSupPr>
                        <m:ctrlPr>
                          <a:rPr lang="en-US" sz="2600" i="1">
                            <a:solidFill>
                              <a:srgbClr val="FF0000"/>
                            </a:solidFill>
                            <a:latin typeface="Cambria Math" panose="02040503050406030204" pitchFamily="18" charset="0"/>
                            <a:ea typeface="Palatino" charset="0"/>
                            <a:cs typeface="Palatino" charset="0"/>
                          </a:rPr>
                        </m:ctrlPr>
                      </m:sSupPr>
                      <m:e>
                        <m:r>
                          <a:rPr lang="en-US" sz="2600" i="1">
                            <a:solidFill>
                              <a:srgbClr val="FF0000"/>
                            </a:solidFill>
                            <a:latin typeface="Cambria Math" charset="0"/>
                            <a:ea typeface="Palatino" charset="0"/>
                            <a:cs typeface="Palatino" charset="0"/>
                          </a:rPr>
                          <m:t>𝑚</m:t>
                        </m:r>
                      </m:e>
                      <m:sup>
                        <m:r>
                          <a:rPr lang="en-US" sz="2600" i="1">
                            <a:solidFill>
                              <a:srgbClr val="4273B6"/>
                            </a:solidFill>
                            <a:latin typeface="Cambria Math" charset="0"/>
                            <a:ea typeface="Palatino" charset="0"/>
                            <a:cs typeface="Palatino" charset="0"/>
                          </a:rPr>
                          <m:t>𝑡</m:t>
                        </m:r>
                      </m:sup>
                    </m:sSup>
                  </m:oMath>
                </a14:m>
                <a:r>
                  <a:rPr lang="en-US" sz="2600" dirty="0">
                    <a:latin typeface="Calibri" panose="020F0502020204030204" pitchFamily="34" charset="0"/>
                    <a:ea typeface="Palatino" charset="0"/>
                    <a:cs typeface="Calibri" panose="020F0502020204030204" pitchFamily="34" charset="0"/>
                  </a:rPr>
                  <a:t> possible inputs to Bob to get a </a:t>
                </a:r>
                <a:r>
                  <a:rPr lang="en-US" sz="2600" b="1" dirty="0">
                    <a:latin typeface="Calibri" panose="020F0502020204030204" pitchFamily="34" charset="0"/>
                    <a:ea typeface="Palatino" charset="0"/>
                    <a:cs typeface="Calibri" panose="020F0502020204030204" pitchFamily="34" charset="0"/>
                  </a:rPr>
                  <a:t>data-dependent</a:t>
                </a:r>
                <a:r>
                  <a:rPr lang="en-US" sz="2600" dirty="0">
                    <a:latin typeface="Calibri" panose="020F0502020204030204" pitchFamily="34" charset="0"/>
                    <a:ea typeface="Palatino" charset="0"/>
                    <a:cs typeface="Calibri" panose="020F0502020204030204" pitchFamily="34" charset="0"/>
                  </a:rPr>
                  <a:t> cover of </a:t>
                </a:r>
                <a14:m>
                  <m:oMath xmlns:m="http://schemas.openxmlformats.org/officeDocument/2006/math">
                    <m:r>
                      <a:rPr lang="en-US" sz="2600" i="1">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of size </a:t>
                </a:r>
                <a14:m>
                  <m:oMath xmlns:m="http://schemas.openxmlformats.org/officeDocument/2006/math">
                    <m:r>
                      <a:rPr lang="en-US" sz="2600" i="1">
                        <a:latin typeface="Cambria Math" charset="0"/>
                        <a:ea typeface="Palatino" charset="0"/>
                        <a:cs typeface="Palatino" charset="0"/>
                      </a:rPr>
                      <m:t>𝑀</m:t>
                    </m:r>
                  </m:oMath>
                </a14:m>
                <a:r>
                  <a:rPr lang="en-US" sz="2600" dirty="0">
                    <a:latin typeface="Calibri" panose="020F0502020204030204" pitchFamily="34" charset="0"/>
                    <a:ea typeface="Palatino" charset="0"/>
                    <a:cs typeface="Calibri" panose="020F0502020204030204" pitchFamily="34" charset="0"/>
                  </a:rPr>
                  <a:t>.</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Existence of cover follows from </a:t>
                </a:r>
                <a14:m>
                  <m:oMath xmlns:m="http://schemas.openxmlformats.org/officeDocument/2006/math">
                    <m:r>
                      <a:rPr lang="en-US" i="1">
                        <a:solidFill>
                          <a:srgbClr val="4273B5"/>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a:t>
                </a:r>
              </a:p>
              <a:p>
                <a:pPr>
                  <a:lnSpc>
                    <a:spcPct val="100000"/>
                  </a:lnSpc>
                  <a:spcBef>
                    <a:spcPts val="0"/>
                  </a:spcBef>
                  <a:defRPr/>
                </a:pPr>
                <a:endParaRPr lang="en-US" sz="2600" b="1" dirty="0">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latin typeface="Calibri" panose="020F0502020204030204" pitchFamily="34" charset="0"/>
                    <a:ea typeface="Palatino" charset="0"/>
                    <a:cs typeface="Calibri" panose="020F0502020204030204" pitchFamily="34" charset="0"/>
                  </a:rPr>
                  <a:t>Run finite cover alg. to find “best” distr. with </a:t>
                </a:r>
                <a14:m>
                  <m:oMath xmlns:m="http://schemas.openxmlformats.org/officeDocument/2006/math">
                    <m:r>
                      <a:rPr lang="en-US" sz="2600" b="0" i="1" smtClean="0">
                        <a:latin typeface="Cambria Math" charset="0"/>
                        <a:ea typeface="Palatino" charset="0"/>
                        <a:cs typeface="Palatino" charset="0"/>
                      </a:rPr>
                      <m:t>𝑂</m:t>
                    </m:r>
                    <m:d>
                      <m:dPr>
                        <m:ctrlPr>
                          <a:rPr lang="en-US" sz="2600" b="0" i="1" smtClean="0">
                            <a:latin typeface="Cambria Math" panose="02040503050406030204" pitchFamily="18" charset="0"/>
                            <a:ea typeface="Palatino" charset="0"/>
                            <a:cs typeface="Palatino" charset="0"/>
                          </a:rPr>
                        </m:ctrlPr>
                      </m:dPr>
                      <m:e>
                        <m:func>
                          <m:funcPr>
                            <m:ctrlPr>
                              <a:rPr lang="en-US" sz="2600" b="0" i="1" smtClean="0">
                                <a:latin typeface="Cambria Math" panose="02040503050406030204" pitchFamily="18" charset="0"/>
                                <a:ea typeface="Palatino" charset="0"/>
                                <a:cs typeface="Palatino" charset="0"/>
                              </a:rPr>
                            </m:ctrlPr>
                          </m:funcPr>
                          <m:fName>
                            <m:r>
                              <m:rPr>
                                <m:sty m:val="p"/>
                              </m:rPr>
                              <a:rPr lang="en-US" sz="2600" b="0" i="0" smtClean="0">
                                <a:latin typeface="Cambria Math" charset="0"/>
                                <a:ea typeface="Palatino" charset="0"/>
                                <a:cs typeface="Palatino" charset="0"/>
                              </a:rPr>
                              <m:t>log</m:t>
                            </m:r>
                          </m:fName>
                          <m:e>
                            <m:r>
                              <a:rPr lang="en-US" sz="2600" b="0" i="1" smtClean="0">
                                <a:latin typeface="Cambria Math" charset="0"/>
                                <a:ea typeface="Palatino" charset="0"/>
                                <a:cs typeface="Palatino" charset="0"/>
                              </a:rPr>
                              <m:t>𝑀</m:t>
                            </m:r>
                          </m:e>
                        </m:func>
                        <m:r>
                          <a:rPr lang="en-US" sz="2600" b="0" i="1" smtClean="0">
                            <a:latin typeface="Cambria Math" charset="0"/>
                            <a:ea typeface="Palatino" charset="0"/>
                            <a:cs typeface="Palatino" charset="0"/>
                          </a:rPr>
                          <m:t>/</m:t>
                        </m:r>
                        <m:sSup>
                          <m:sSupPr>
                            <m:ctrlPr>
                              <a:rPr lang="en-US" sz="2600" b="0" i="1" smtClean="0">
                                <a:latin typeface="Cambria Math" panose="02040503050406030204" pitchFamily="18" charset="0"/>
                                <a:ea typeface="Palatino" charset="0"/>
                                <a:cs typeface="Palatino" charset="0"/>
                              </a:rPr>
                            </m:ctrlPr>
                          </m:sSupPr>
                          <m:e>
                            <m:r>
                              <a:rPr lang="en-US" sz="2600" b="0" i="1" smtClean="0">
                                <a:latin typeface="Cambria Math" charset="0"/>
                                <a:ea typeface="Palatino" charset="0"/>
                                <a:cs typeface="Palatino" charset="0"/>
                              </a:rPr>
                              <m:t>𝜖</m:t>
                            </m:r>
                          </m:e>
                          <m:sup>
                            <m:r>
                              <a:rPr lang="en-US" sz="2600" b="0" i="1"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sz="2600" dirty="0">
                    <a:solidFill>
                      <a:prstClr val="black"/>
                    </a:solidFill>
                    <a:latin typeface="Calibri" panose="020F0502020204030204" pitchFamily="34" charset="0"/>
                    <a:ea typeface="Palatino" charset="0"/>
                    <a:cs typeface="Calibri" panose="020F0502020204030204" pitchFamily="34" charset="0"/>
                  </a:rPr>
                  <a:t>Hence, sample complexity is</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algn="ctr">
                  <a:lnSpc>
                    <a:spcPct val="100000"/>
                  </a:lnSpc>
                  <a:spcBef>
                    <a:spcPts val="0"/>
                  </a:spcBef>
                  <a:buClr>
                    <a:schemeClr val="bg1"/>
                  </a:buClr>
                  <a:defRPr/>
                </a:pPr>
                <a14:m>
                  <m:oMath xmlns:m="http://schemas.openxmlformats.org/officeDocument/2006/math">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func>
                          <m:funcPr>
                            <m:ctrlPr>
                              <a:rPr lang="en-US" sz="2600" i="1">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latin typeface="Cambria Math" charset="0"/>
                                <a:ea typeface="Palatino" charset="0"/>
                                <a:cs typeface="Palatino" charset="0"/>
                              </a:rPr>
                              <m:t>𝑀</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r>
                      <a:rPr lang="en-US" sz="2600" b="0" i="1" smtClean="0">
                        <a:latin typeface="Cambria Math" charset="0"/>
                        <a:ea typeface="Palatino" charset="0"/>
                        <a:cs typeface="Palatino" charset="0"/>
                      </a:rPr>
                      <m:t>=</m:t>
                    </m:r>
                    <m:r>
                      <a:rPr lang="en-US" sz="2600" i="1">
                        <a:solidFill>
                          <a:srgbClr val="FF0000"/>
                        </a:solidFill>
                        <a:latin typeface="Cambria Math" charset="0"/>
                        <a:ea typeface="Palatino" charset="0"/>
                        <a:cs typeface="Palatino" charset="0"/>
                      </a:rPr>
                      <m:t>𝑚</m:t>
                    </m:r>
                    <m:r>
                      <a:rPr lang="en-US" sz="2600" i="1">
                        <a:latin typeface="Cambria Math" charset="0"/>
                        <a:ea typeface="Palatino" charset="0"/>
                        <a:cs typeface="Palatino" charset="0"/>
                      </a:rPr>
                      <m:t>+</m:t>
                    </m:r>
                    <m:r>
                      <a:rPr lang="en-US" sz="2600" i="1">
                        <a:latin typeface="Cambria Math" charset="0"/>
                        <a:ea typeface="Palatino" charset="0"/>
                        <a:cs typeface="Palatino" charset="0"/>
                      </a:rPr>
                      <m:t>𝑂</m:t>
                    </m:r>
                    <m:d>
                      <m:dPr>
                        <m:ctrlPr>
                          <a:rPr lang="en-US" sz="2600" i="1">
                            <a:latin typeface="Cambria Math" panose="02040503050406030204" pitchFamily="18" charset="0"/>
                            <a:ea typeface="Palatino" charset="0"/>
                            <a:cs typeface="Palatino" charset="0"/>
                          </a:rPr>
                        </m:ctrlPr>
                      </m:dPr>
                      <m:e>
                        <m:r>
                          <a:rPr lang="en-US" sz="2600" i="1">
                            <a:solidFill>
                              <a:srgbClr val="4273B6"/>
                            </a:solidFill>
                            <a:latin typeface="Cambria Math" charset="0"/>
                            <a:ea typeface="Palatino" charset="0"/>
                            <a:cs typeface="Palatino" charset="0"/>
                          </a:rPr>
                          <m:t>𝑡</m:t>
                        </m:r>
                        <m:func>
                          <m:funcPr>
                            <m:ctrlPr>
                              <a:rPr lang="en-US" sz="2600" i="1" smtClean="0">
                                <a:latin typeface="Cambria Math" panose="02040503050406030204" pitchFamily="18" charset="0"/>
                                <a:ea typeface="Palatino" charset="0"/>
                                <a:cs typeface="Palatino" charset="0"/>
                              </a:rPr>
                            </m:ctrlPr>
                          </m:funcPr>
                          <m:fName>
                            <m:r>
                              <m:rPr>
                                <m:sty m:val="p"/>
                              </m:rPr>
                              <a:rPr lang="en-US" sz="2600">
                                <a:latin typeface="Cambria Math" charset="0"/>
                                <a:ea typeface="Palatino" charset="0"/>
                                <a:cs typeface="Palatino" charset="0"/>
                              </a:rPr>
                              <m:t>log</m:t>
                            </m:r>
                          </m:fName>
                          <m:e>
                            <m:r>
                              <a:rPr lang="en-US" sz="2600" i="1">
                                <a:solidFill>
                                  <a:srgbClr val="FF0000"/>
                                </a:solidFill>
                                <a:latin typeface="Cambria Math" charset="0"/>
                                <a:ea typeface="Palatino" charset="0"/>
                                <a:cs typeface="Palatino" charset="0"/>
                              </a:rPr>
                              <m:t>𝑚</m:t>
                            </m:r>
                          </m:e>
                        </m:func>
                        <m:r>
                          <a:rPr lang="en-US" sz="2600" i="1">
                            <a:latin typeface="Cambria Math" charset="0"/>
                            <a:ea typeface="Palatino" charset="0"/>
                            <a:cs typeface="Palatino" charset="0"/>
                          </a:rPr>
                          <m:t>/</m:t>
                        </m:r>
                        <m:sSup>
                          <m:sSupPr>
                            <m:ctrlPr>
                              <a:rPr lang="en-US" sz="2600" i="1">
                                <a:latin typeface="Cambria Math" panose="02040503050406030204" pitchFamily="18" charset="0"/>
                                <a:ea typeface="Palatino" charset="0"/>
                                <a:cs typeface="Palatino" charset="0"/>
                              </a:rPr>
                            </m:ctrlPr>
                          </m:sSupPr>
                          <m:e>
                            <m:r>
                              <a:rPr lang="en-US" sz="2600" i="1">
                                <a:latin typeface="Cambria Math" charset="0"/>
                                <a:ea typeface="Palatino" charset="0"/>
                                <a:cs typeface="Palatino" charset="0"/>
                              </a:rPr>
                              <m:t>𝜖</m:t>
                            </m:r>
                          </m:e>
                          <m:sup>
                            <m:r>
                              <a:rPr lang="en-US" sz="2600" i="1">
                                <a:latin typeface="Cambria Math" charset="0"/>
                                <a:ea typeface="Palatino" charset="0"/>
                                <a:cs typeface="Palatino" charset="0"/>
                              </a:rPr>
                              <m:t>2</m:t>
                            </m:r>
                          </m:sup>
                        </m:sSup>
                      </m:e>
                    </m:d>
                  </m:oMath>
                </a14:m>
                <a:r>
                  <a:rPr lang="en-US" sz="2600" dirty="0">
                    <a:solidFill>
                      <a:prstClr val="black"/>
                    </a:solidFill>
                    <a:latin typeface="Calibri" panose="020F0502020204030204" pitchFamily="34" charset="0"/>
                    <a:ea typeface="Palatino" charset="0"/>
                    <a:cs typeface="Calibri" panose="020F0502020204030204" pitchFamily="34" charset="0"/>
                  </a:rPr>
                  <a:t>.</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38200" y="1114424"/>
                <a:ext cx="10515600" cy="4956592"/>
              </a:xfrm>
              <a:prstGeom prst="rect">
                <a:avLst/>
              </a:prstGeom>
              <a:blipFill>
                <a:blip r:embed="rId4"/>
                <a:stretch>
                  <a:fillRect l="-844" t="-1023" r="-844"/>
                </a:stretch>
              </a:blipFill>
            </p:spPr>
            <p:txBody>
              <a:bodyPr/>
              <a:lstStyle/>
              <a:p>
                <a:r>
                  <a:rPr lang="en-US">
                    <a:noFill/>
                  </a:rPr>
                  <a:t> </a:t>
                </a:r>
              </a:p>
            </p:txBody>
          </p:sp>
        </mc:Fallback>
      </mc:AlternateContent>
      <p:sp>
        <p:nvSpPr>
          <p:cNvPr id="3" name="TextBox 2"/>
          <p:cNvSpPr txBox="1"/>
          <p:nvPr/>
        </p:nvSpPr>
        <p:spPr>
          <a:xfrm>
            <a:off x="10783431" y="4696664"/>
            <a:ext cx="37061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t>
            </a:r>
          </a:p>
        </p:txBody>
      </p:sp>
      <p:cxnSp>
        <p:nvCxnSpPr>
          <p:cNvPr id="6" name="Straight Arrow Connector 5"/>
          <p:cNvCxnSpPr>
            <a:cxnSpLocks/>
          </p:cNvCxnSpPr>
          <p:nvPr/>
        </p:nvCxnSpPr>
        <p:spPr>
          <a:xfrm flipV="1">
            <a:off x="1745456" y="4241800"/>
            <a:ext cx="1569244" cy="10376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4635" y="5279438"/>
            <a:ext cx="2381641" cy="492443"/>
          </a:xfrm>
          <a:prstGeom prst="rect">
            <a:avLst/>
          </a:prstGeom>
          <a:noFill/>
        </p:spPr>
        <p:txBody>
          <a:bodyPr wrap="square" rtlCol="0">
            <a:spAutoFit/>
          </a:bodyPr>
          <a:lstStyle/>
          <a:p>
            <a:r>
              <a:rPr lang="en-US" sz="2600" dirty="0">
                <a:latin typeface="Calibri" panose="020F0502020204030204" pitchFamily="34" charset="0"/>
                <a:ea typeface="Palatino" charset="0"/>
                <a:cs typeface="Calibri" panose="020F0502020204030204" pitchFamily="34" charset="0"/>
              </a:rPr>
              <a:t>Initial samples</a:t>
            </a:r>
          </a:p>
        </p:txBody>
      </p:sp>
      <p:cxnSp>
        <p:nvCxnSpPr>
          <p:cNvPr id="11" name="Straight Arrow Connector 10"/>
          <p:cNvCxnSpPr>
            <a:cxnSpLocks/>
          </p:cNvCxnSpPr>
          <p:nvPr/>
        </p:nvCxnSpPr>
        <p:spPr>
          <a:xfrm flipV="1">
            <a:off x="4499811" y="4397529"/>
            <a:ext cx="1" cy="7608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36276" y="5158329"/>
            <a:ext cx="2899040" cy="892552"/>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Samples for finite cover algorithm</a:t>
            </a:r>
          </a:p>
        </p:txBody>
      </p:sp>
      <p:sp>
        <p:nvSpPr>
          <p:cNvPr id="13" name="Title 1">
            <a:extLst>
              <a:ext uri="{FF2B5EF4-FFF2-40B4-BE49-F238E27FC236}">
                <a16:creationId xmlns:a16="http://schemas.microsoft.com/office/drawing/2014/main" id="{2B21980A-6D17-DF47-887C-75498B24A74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Proof of Compression Theorem</a:t>
            </a:r>
          </a:p>
        </p:txBody>
      </p:sp>
      <p:cxnSp>
        <p:nvCxnSpPr>
          <p:cNvPr id="15" name="Straight Arrow Connector 14">
            <a:extLst>
              <a:ext uri="{FF2B5EF4-FFF2-40B4-BE49-F238E27FC236}">
                <a16:creationId xmlns:a16="http://schemas.microsoft.com/office/drawing/2014/main" id="{8656BAA9-82A8-E746-A6C9-17365482E3E8}"/>
              </a:ext>
            </a:extLst>
          </p:cNvPr>
          <p:cNvCxnSpPr>
            <a:cxnSpLocks/>
          </p:cNvCxnSpPr>
          <p:nvPr/>
        </p:nvCxnSpPr>
        <p:spPr>
          <a:xfrm flipH="1" flipV="1">
            <a:off x="6540500" y="4241800"/>
            <a:ext cx="964346" cy="91652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AF601C-FD2C-8F42-A8F0-FC15F085E2BF}"/>
              </a:ext>
            </a:extLst>
          </p:cNvPr>
          <p:cNvSpPr txBox="1"/>
          <p:nvPr/>
        </p:nvSpPr>
        <p:spPr>
          <a:xfrm>
            <a:off x="5941310" y="5158329"/>
            <a:ext cx="2915082" cy="800219"/>
          </a:xfrm>
          <a:prstGeom prst="rect">
            <a:avLst/>
          </a:prstGeom>
          <a:noFill/>
        </p:spPr>
        <p:txBody>
          <a:bodyPr wrap="square" rtlCol="0">
            <a:spAutoFit/>
          </a:bodyPr>
          <a:lstStyle/>
          <a:p>
            <a:pPr algn="ctr"/>
            <a:r>
              <a:rPr lang="en-US" sz="2600" dirty="0">
                <a:latin typeface="Calibri" panose="020F0502020204030204" pitchFamily="34" charset="0"/>
                <a:ea typeface="Palatino" charset="0"/>
                <a:cs typeface="Calibri" panose="020F0502020204030204" pitchFamily="34" charset="0"/>
              </a:rPr>
              <a:t>Typically negligible.</a:t>
            </a:r>
          </a:p>
          <a:p>
            <a:pPr algn="ctr"/>
            <a:r>
              <a:rPr lang="en-US" sz="2000" dirty="0">
                <a:solidFill>
                  <a:schemeClr val="tx1">
                    <a:lumMod val="75000"/>
                    <a:lumOff val="25000"/>
                  </a:schemeClr>
                </a:solidFill>
                <a:latin typeface="Calibri" panose="020F0502020204030204" pitchFamily="34" charset="0"/>
                <a:ea typeface="Palatino" charset="0"/>
                <a:cs typeface="Calibri" panose="020F0502020204030204" pitchFamily="34" charset="0"/>
              </a:rPr>
              <a:t>(trust me)</a:t>
            </a:r>
          </a:p>
        </p:txBody>
      </p:sp>
      <p:sp>
        <p:nvSpPr>
          <p:cNvPr id="20" name="TextBox 19">
            <a:extLst>
              <a:ext uri="{FF2B5EF4-FFF2-40B4-BE49-F238E27FC236}">
                <a16:creationId xmlns:a16="http://schemas.microsoft.com/office/drawing/2014/main" id="{321DA1D6-2EDE-484C-95FC-5021EE0587EB}"/>
              </a:ext>
            </a:extLst>
          </p:cNvPr>
          <p:cNvSpPr txBox="1"/>
          <p:nvPr/>
        </p:nvSpPr>
        <p:spPr>
          <a:xfrm>
            <a:off x="11727305" y="6488668"/>
            <a:ext cx="464695" cy="369332"/>
          </a:xfrm>
          <a:prstGeom prst="rect">
            <a:avLst/>
          </a:prstGeom>
          <a:noFill/>
        </p:spPr>
        <p:txBody>
          <a:bodyPr wrap="square" rtlCol="0">
            <a:spAutoFit/>
          </a:bodyPr>
          <a:lstStyle/>
          <a:p>
            <a:r>
              <a:rPr lang="en-US" dirty="0"/>
              <a:t>19</a:t>
            </a:r>
          </a:p>
        </p:txBody>
      </p:sp>
    </p:spTree>
    <p:custDataLst>
      <p:tags r:id="rId1"/>
    </p:custDataLst>
    <p:extLst>
      <p:ext uri="{BB962C8B-B14F-4D97-AF65-F5344CB8AC3E}">
        <p14:creationId xmlns:p14="http://schemas.microsoft.com/office/powerpoint/2010/main" val="3799829074"/>
      </p:ext>
    </p:extLst>
  </p:cSld>
  <p:clrMapOvr>
    <a:masterClrMapping/>
  </p:clrMapOvr>
  <mc:AlternateContent xmlns:mc="http://schemas.openxmlformats.org/markup-compatibility/2006" xmlns:p14="http://schemas.microsoft.com/office/powerpoint/2010/main">
    <mc:Choice Requires="p14">
      <p:transition spd="slow" p14:dur="2000" advTm="1280"/>
    </mc:Choice>
    <mc:Fallback xmlns="">
      <p:transition spd="slow" advTm="1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20" name="Rectangle 19"/>
              <p:cNvSpPr/>
              <p:nvPr/>
            </p:nvSpPr>
            <p:spPr>
              <a:xfrm>
                <a:off x="838200" y="5176351"/>
                <a:ext cx="4737322" cy="782843"/>
              </a:xfrm>
              <a:prstGeom prst="rect">
                <a:avLst/>
              </a:prstGeom>
            </p:spPr>
            <p:txBody>
              <a:bodyPr wrap="none">
                <a:spAutoFit/>
              </a:bodyPr>
              <a:lstStyle/>
              <a:p>
                <a:r>
                  <a:rPr lang="en-US" sz="2800" baseline="30000" dirty="0">
                    <a:ea typeface="Palatino" charset="0"/>
                    <a:cs typeface="Palatino" charset="0"/>
                  </a:rPr>
                  <a:t>*</a:t>
                </a:r>
                <a14:m>
                  <m:oMath xmlns:m="http://schemas.openxmlformats.org/officeDocument/2006/math">
                    <m:r>
                      <a:rPr lang="en-US" sz="2800" i="1" smtClean="0">
                        <a:latin typeface="Cambria Math" charset="0"/>
                        <a:ea typeface="Palatino" charset="0"/>
                        <a:cs typeface="Palatino" charset="0"/>
                      </a:rPr>
                      <m:t>𝐾𝐿</m:t>
                    </m:r>
                    <m:d>
                      <m:dPr>
                        <m:ctrlPr>
                          <a:rPr lang="en-US" sz="2800" i="1">
                            <a:latin typeface="Cambria Math" panose="02040503050406030204" pitchFamily="18" charset="0"/>
                            <a:ea typeface="Palatino" charset="0"/>
                            <a:cs typeface="Palatino" charset="0"/>
                          </a:rPr>
                        </m:ctrlPr>
                      </m:dPr>
                      <m:e>
                        <m:r>
                          <a:rPr lang="en-US" sz="2800" b="0" i="1" smtClean="0">
                            <a:latin typeface="Cambria Math" charset="0"/>
                            <a:ea typeface="Palatino" charset="0"/>
                            <a:cs typeface="Palatino" charset="0"/>
                          </a:rPr>
                          <m:t>𝑓</m:t>
                        </m:r>
                        <m:r>
                          <a:rPr lang="en-US" sz="2800" i="1">
                            <a:latin typeface="Cambria Math" charset="0"/>
                            <a:ea typeface="Palatino" charset="0"/>
                            <a:cs typeface="Palatino" charset="0"/>
                          </a:rPr>
                          <m:t>,</m:t>
                        </m:r>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e>
                    </m:d>
                    <m:r>
                      <a:rPr lang="en-US" sz="2800" i="1">
                        <a:latin typeface="Cambria Math" charset="0"/>
                        <a:ea typeface="Palatino" charset="0"/>
                        <a:cs typeface="Palatino" charset="0"/>
                      </a:rPr>
                      <m:t>=</m:t>
                    </m:r>
                    <m:nary>
                      <m:naryPr>
                        <m:subHide m:val="on"/>
                        <m:supHide m:val="on"/>
                        <m:ctrlPr>
                          <a:rPr lang="en-US" sz="2800" i="1">
                            <a:latin typeface="Cambria Math" panose="02040503050406030204" pitchFamily="18" charset="0"/>
                            <a:ea typeface="Palatino" charset="0"/>
                            <a:cs typeface="Palatino" charset="0"/>
                          </a:rPr>
                        </m:ctrlPr>
                      </m:naryPr>
                      <m:sub/>
                      <m:sup/>
                      <m:e>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func>
                          <m:funcPr>
                            <m:ctrlPr>
                              <a:rPr lang="en-US" sz="2800" i="1">
                                <a:latin typeface="Cambria Math" panose="02040503050406030204" pitchFamily="18" charset="0"/>
                                <a:ea typeface="Palatino" charset="0"/>
                                <a:cs typeface="Palatino" charset="0"/>
                              </a:rPr>
                            </m:ctrlPr>
                          </m:funcPr>
                          <m:fName>
                            <m:r>
                              <m:rPr>
                                <m:sty m:val="p"/>
                              </m:rPr>
                              <a:rPr lang="en-US" sz="2800">
                                <a:latin typeface="Cambria Math" charset="0"/>
                                <a:ea typeface="Palatino" charset="0"/>
                                <a:cs typeface="Palatino" charset="0"/>
                              </a:rPr>
                              <m:t>log</m:t>
                            </m:r>
                          </m:fName>
                          <m:e>
                            <m:f>
                              <m:fPr>
                                <m:ctrlPr>
                                  <a:rPr lang="en-US" sz="2800" i="1">
                                    <a:latin typeface="Cambria Math" panose="02040503050406030204" pitchFamily="18" charset="0"/>
                                    <a:ea typeface="Palatino" charset="0"/>
                                    <a:cs typeface="Palatino" charset="0"/>
                                  </a:rPr>
                                </m:ctrlPr>
                              </m:fPr>
                              <m:num>
                                <m:r>
                                  <a:rPr lang="en-US" sz="2800" b="0" i="1" smtClean="0">
                                    <a:latin typeface="Cambria Math" charset="0"/>
                                    <a:ea typeface="Palatino" charset="0"/>
                                    <a:cs typeface="Palatino" charset="0"/>
                                  </a:rPr>
                                  <m:t>𝑓</m:t>
                                </m:r>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num>
                              <m:den>
                                <m:acc>
                                  <m:accPr>
                                    <m:chr m:val="̂"/>
                                    <m:ctrlPr>
                                      <a:rPr lang="en-US" sz="2800" b="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𝑓</m:t>
                                    </m:r>
                                  </m:e>
                                </m:acc>
                                <m:d>
                                  <m:dPr>
                                    <m:ctrlPr>
                                      <a:rPr lang="en-US" sz="2800" i="1">
                                        <a:latin typeface="Cambria Math" panose="02040503050406030204" pitchFamily="18" charset="0"/>
                                        <a:ea typeface="Palatino" charset="0"/>
                                        <a:cs typeface="Palatino" charset="0"/>
                                      </a:rPr>
                                    </m:ctrlPr>
                                  </m:dPr>
                                  <m:e>
                                    <m:r>
                                      <a:rPr lang="en-US" sz="2800" i="1">
                                        <a:latin typeface="Cambria Math" charset="0"/>
                                        <a:ea typeface="Palatino" charset="0"/>
                                        <a:cs typeface="Palatino" charset="0"/>
                                      </a:rPr>
                                      <m:t>𝑥</m:t>
                                    </m:r>
                                  </m:e>
                                </m:d>
                              </m:den>
                            </m:f>
                          </m:e>
                        </m:func>
                        <m:r>
                          <a:rPr lang="en-US" sz="2800" i="1">
                            <a:latin typeface="Cambria Math" charset="0"/>
                            <a:ea typeface="Palatino" charset="0"/>
                            <a:cs typeface="Palatino" charset="0"/>
                          </a:rPr>
                          <m:t> </m:t>
                        </m:r>
                        <m:r>
                          <m:rPr>
                            <m:sty m:val="p"/>
                          </m:rPr>
                          <a:rPr lang="en-US" sz="2800">
                            <a:latin typeface="Cambria Math" charset="0"/>
                            <a:ea typeface="Palatino" charset="0"/>
                            <a:cs typeface="Palatino" charset="0"/>
                          </a:rPr>
                          <m:t>d</m:t>
                        </m:r>
                        <m:r>
                          <a:rPr lang="en-US" sz="2800" i="1">
                            <a:latin typeface="Cambria Math" charset="0"/>
                            <a:ea typeface="Palatino" charset="0"/>
                            <a:cs typeface="Palatino" charset="0"/>
                          </a:rPr>
                          <m:t>𝑥</m:t>
                        </m:r>
                      </m:e>
                    </m:nary>
                  </m:oMath>
                </a14:m>
                <a:endParaRPr lang="en-US" sz="2800" dirty="0"/>
              </a:p>
            </p:txBody>
          </p:sp>
        </mc:Choice>
        <mc:Fallback xmlns="">
          <p:sp>
            <p:nvSpPr>
              <p:cNvPr id="20" name="Rectangle 19"/>
              <p:cNvSpPr>
                <a:spLocks noRot="1" noChangeAspect="1" noMove="1" noResize="1" noEditPoints="1" noAdjustHandles="1" noChangeArrowheads="1" noChangeShapeType="1" noTextEdit="1"/>
              </p:cNvSpPr>
              <p:nvPr/>
            </p:nvSpPr>
            <p:spPr>
              <a:xfrm>
                <a:off x="838200" y="5176351"/>
                <a:ext cx="4737322" cy="782843"/>
              </a:xfrm>
              <a:prstGeom prst="rect">
                <a:avLst/>
              </a:prstGeom>
              <a:blipFill rotWithShape="0">
                <a:blip r:embed="rId4"/>
                <a:stretch>
                  <a:fillRect l="-1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ounded Rectangle 20"/>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21" name="Rounded Rectangle 20"/>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5"/>
                <a:stretch>
                  <a:fillRect l="-377" b="-2290"/>
                </a:stretch>
              </a:blipFill>
              <a:ln w="38100">
                <a:solidFill>
                  <a:schemeClr val="tx1"/>
                </a:solidFill>
              </a:ln>
            </p:spPr>
            <p:txBody>
              <a:bodyPr/>
              <a:lstStyle/>
              <a:p>
                <a:r>
                  <a:rPr lang="en-US">
                    <a:noFill/>
                  </a:rPr>
                  <a:t> </a:t>
                </a:r>
              </a:p>
            </p:txBody>
          </p:sp>
        </mc:Fallback>
      </mc:AlternateContent>
      <p:sp>
        <p:nvSpPr>
          <p:cNvPr id="9" name="Title 1">
            <a:extLst>
              <a:ext uri="{FF2B5EF4-FFF2-40B4-BE49-F238E27FC236}">
                <a16:creationId xmlns:a16="http://schemas.microsoft.com/office/drawing/2014/main" id="{6827B5AE-888F-BC41-8560-A662B6A0D67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7" name="TextBox 6">
            <a:extLst>
              <a:ext uri="{FF2B5EF4-FFF2-40B4-BE49-F238E27FC236}">
                <a16:creationId xmlns:a16="http://schemas.microsoft.com/office/drawing/2014/main" id="{21135299-DA16-9A40-B55E-5DFEFDA6C063}"/>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3456199799"/>
      </p:ext>
    </p:extLst>
  </p:cSld>
  <p:clrMapOvr>
    <a:masterClrMapping/>
  </p:clrMapOvr>
  <mc:AlternateContent xmlns:mc="http://schemas.openxmlformats.org/markup-compatibility/2006" xmlns:p14="http://schemas.microsoft.com/office/powerpoint/2010/main">
    <mc:Choice Requires="p14">
      <p:transition spd="slow" p14:dur="2000" advTm="31414"/>
    </mc:Choice>
    <mc:Fallback xmlns="">
      <p:transition spd="slow" advTm="31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3491852"/>
                <a:ext cx="10515600" cy="516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about other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𝑝</m:t>
                        </m:r>
                      </m:sub>
                    </m:sSub>
                  </m:oMath>
                </a14:m>
                <a:r>
                  <a:rPr lang="en-US" sz="2600" dirty="0">
                    <a:latin typeface="Calibri" panose="020F0502020204030204" pitchFamily="34" charset="0"/>
                    <a:ea typeface="Palatino" charset="0"/>
                    <a:cs typeface="Calibri" panose="020F0502020204030204" pitchFamily="34" charset="0"/>
                  </a:rPr>
                  <a:t>-norms (</a:t>
                </a:r>
                <a14:m>
                  <m:oMath xmlns:m="http://schemas.openxmlformats.org/officeDocument/2006/math">
                    <m:r>
                      <a:rPr lang="en-US" sz="2600" b="0" i="1" smtClean="0">
                        <a:latin typeface="Cambria Math" charset="0"/>
                        <a:ea typeface="Palatino" charset="0"/>
                        <a:cs typeface="Palatino" charset="0"/>
                      </a:rPr>
                      <m:t>𝑝</m:t>
                    </m:r>
                    <m:r>
                      <a:rPr lang="en-US" sz="2600" b="0" i="1" smtClean="0">
                        <a:latin typeface="Cambria Math" charset="0"/>
                        <a:ea typeface="Palatino" charset="0"/>
                        <a:cs typeface="Palatino" charset="0"/>
                      </a:rPr>
                      <m:t>&gt;1</m:t>
                    </m:r>
                  </m:oMath>
                </a14:m>
                <a:r>
                  <a:rPr lang="en-US" sz="2600" dirty="0">
                    <a:latin typeface="Calibri" panose="020F0502020204030204" pitchFamily="34" charset="0"/>
                    <a:ea typeface="Palatino" charset="0"/>
                    <a:cs typeface="Calibri" panose="020F0502020204030204" pitchFamily="34" charset="0"/>
                  </a:rPr>
                  <a:t>)? </a:t>
                </a: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3491852"/>
                <a:ext cx="10515600" cy="516060"/>
              </a:xfrm>
              <a:prstGeom prst="rect">
                <a:avLst/>
              </a:prstGeom>
              <a:blipFill>
                <a:blip r:embed="rId4"/>
                <a:stretch>
                  <a:fillRect l="-965" t="-7143"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p:nvPr/>
            </p:nvSpPr>
            <p:spPr>
              <a:xfrm>
                <a:off x="838200" y="402696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sSub>
                      <m:sSubPr>
                        <m:ctrlPr>
                          <a:rPr lang="en-US" sz="2800" b="0" i="1" smtClean="0">
                            <a:solidFill>
                              <a:schemeClr val="tx1"/>
                            </a:solidFill>
                            <a:latin typeface="Cambria Math" panose="02040503050406030204" pitchFamily="18" charset="0"/>
                            <a:ea typeface="Palatino" charset="0"/>
                            <a:cs typeface="Palatino" charset="0"/>
                          </a:rPr>
                        </m:ctrlPr>
                      </m:sSubPr>
                      <m:e>
                        <m:d>
                          <m:dPr>
                            <m:begChr m:val="‖"/>
                            <m:endChr m:val="‖"/>
                            <m:ctrlPr>
                              <a:rPr lang="en-US" sz="2800" b="0" i="1" smtClean="0">
                                <a:solidFill>
                                  <a:schemeClr val="tx1"/>
                                </a:solidFill>
                                <a:latin typeface="Cambria Math" panose="02040503050406030204" pitchFamily="18" charset="0"/>
                                <a:ea typeface="Palatino" charset="0"/>
                                <a:cs typeface="Palatino" charset="0"/>
                              </a:rPr>
                            </m:ctrlPr>
                          </m:dPr>
                          <m:e>
                            <m:r>
                              <a:rPr lang="en-US" sz="2800" b="0" i="1" smtClean="0">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b="0" i="1" smtClean="0">
                                    <a:solidFill>
                                      <a:schemeClr val="tx1"/>
                                    </a:solidFill>
                                    <a:latin typeface="Cambria Math" panose="02040503050406030204" pitchFamily="18" charset="0"/>
                                    <a:ea typeface="Palatino" charset="0"/>
                                    <a:cs typeface="Palatino" charset="0"/>
                                  </a:rPr>
                                </m:ctrlPr>
                              </m:accPr>
                              <m:e>
                                <m:r>
                                  <a:rPr lang="en-US" sz="2800" b="0" i="1" smtClean="0">
                                    <a:solidFill>
                                      <a:schemeClr val="tx1"/>
                                    </a:solidFill>
                                    <a:latin typeface="Cambria Math" charset="0"/>
                                    <a:ea typeface="Palatino" charset="0"/>
                                    <a:cs typeface="Palatino" charset="0"/>
                                  </a:rPr>
                                  <m:t>𝑓</m:t>
                                </m:r>
                              </m:e>
                            </m:acc>
                          </m:e>
                        </m:d>
                      </m:e>
                      <m:sub>
                        <m:r>
                          <a:rPr lang="en-US" sz="2800" b="0" i="1" smtClean="0">
                            <a:solidFill>
                              <a:schemeClr val="tx1"/>
                            </a:solidFill>
                            <a:latin typeface="Cambria Math" charset="0"/>
                            <a:ea typeface="Palatino" charset="0"/>
                            <a:cs typeface="Palatino" charset="0"/>
                          </a:rPr>
                          <m:t>𝑝</m:t>
                        </m:r>
                      </m:sub>
                    </m:sSub>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7" name="Rounded Rectangle 6"/>
              <p:cNvSpPr>
                <a:spLocks noRot="1" noChangeAspect="1" noMove="1" noResize="1" noEditPoints="1" noAdjustHandles="1" noChangeArrowheads="1" noChangeShapeType="1" noTextEdit="1"/>
              </p:cNvSpPr>
              <p:nvPr/>
            </p:nvSpPr>
            <p:spPr>
              <a:xfrm>
                <a:off x="838200" y="4026963"/>
                <a:ext cx="10062116" cy="1603675"/>
              </a:xfrm>
              <a:prstGeom prst="roundRect">
                <a:avLst/>
              </a:prstGeom>
              <a:blipFill>
                <a:blip r:embed="rId5"/>
                <a:stretch>
                  <a:fillRect l="-377" t="-1538"/>
                </a:stretch>
              </a:blipFill>
              <a:ln w="38100">
                <a:solidFill>
                  <a:schemeClr val="tx1"/>
                </a:solidFill>
              </a:ln>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29D17DCE-C6B7-0A48-ABAB-D7C45A0D13D7}"/>
              </a:ext>
            </a:extLst>
          </p:cNvPr>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What if we wanted to focus on KL divergence instead?</a:t>
            </a: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a:p>
            <a:pPr marL="0" indent="0">
              <a:lnSpc>
                <a:spcPct val="100000"/>
              </a:lnSpc>
              <a:spcBef>
                <a:spcPts val="0"/>
              </a:spcBef>
              <a:buNone/>
            </a:pPr>
            <a:endParaRPr lang="en-US" sz="2600" dirty="0">
              <a:latin typeface="Palatino" charset="0"/>
              <a:ea typeface="Palatino" charset="0"/>
              <a:cs typeface="Palatino" charset="0"/>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DB8FC7A3-BFDE-3745-BB64-8F2218D528F5}"/>
                  </a:ext>
                </a:extLst>
              </p:cNvPr>
              <p:cNvSpPr/>
              <p:nvPr/>
            </p:nvSpPr>
            <p:spPr>
              <a:xfrm>
                <a:off x="838200" y="1667683"/>
                <a:ext cx="10062116" cy="16036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Calibri" panose="020F0502020204030204" pitchFamily="34" charset="0"/>
                    <a:ea typeface="Palatino" charset="0"/>
                    <a:cs typeface="Calibri" panose="020F0502020204030204" pitchFamily="34" charset="0"/>
                  </a:rPr>
                  <a:t>Lemma. </a:t>
                </a:r>
                <a:r>
                  <a:rPr lang="en-US" sz="2800" dirty="0">
                    <a:solidFill>
                      <a:schemeClr val="tx1"/>
                    </a:solidFill>
                    <a:latin typeface="Calibri" panose="020F0502020204030204" pitchFamily="34" charset="0"/>
                    <a:ea typeface="Palatino" charset="0"/>
                    <a:cs typeface="Calibri" panose="020F0502020204030204" pitchFamily="34" charset="0"/>
                  </a:rPr>
                  <a:t>For mixtures of </a:t>
                </a:r>
                <a:r>
                  <a:rPr lang="en-US" sz="2800" b="1" dirty="0">
                    <a:solidFill>
                      <a:schemeClr val="tx1"/>
                    </a:solidFill>
                    <a:latin typeface="Calibri" panose="020F0502020204030204" pitchFamily="34" charset="0"/>
                    <a:ea typeface="Palatino" charset="0"/>
                    <a:cs typeface="Calibri" panose="020F0502020204030204" pitchFamily="34" charset="0"/>
                  </a:rPr>
                  <a:t>two</a:t>
                </a:r>
                <a:r>
                  <a:rPr lang="en-US" sz="2800" dirty="0">
                    <a:solidFill>
                      <a:schemeClr val="tx1"/>
                    </a:solidFill>
                    <a:latin typeface="Calibri" panose="020F0502020204030204" pitchFamily="34" charset="0"/>
                    <a:ea typeface="Palatino" charset="0"/>
                    <a:cs typeface="Calibri" panose="020F0502020204030204" pitchFamily="34" charset="0"/>
                  </a:rPr>
                  <a:t> Gaussians, it is </a:t>
                </a:r>
                <a:r>
                  <a:rPr lang="en-US" sz="2800" b="1" i="1" dirty="0">
                    <a:solidFill>
                      <a:schemeClr val="tx1"/>
                    </a:solidFill>
                    <a:latin typeface="Calibri" panose="020F0502020204030204" pitchFamily="34" charset="0"/>
                    <a:ea typeface="Palatino" charset="0"/>
                    <a:cs typeface="Calibri" panose="020F0502020204030204" pitchFamily="34" charset="0"/>
                  </a:rPr>
                  <a:t>impossible</a:t>
                </a:r>
                <a:r>
                  <a:rPr lang="en-US" sz="2800" dirty="0">
                    <a:solidFill>
                      <a:schemeClr val="tx1"/>
                    </a:solidFill>
                    <a:latin typeface="Calibri" panose="020F0502020204030204" pitchFamily="34" charset="0"/>
                    <a:ea typeface="Palatino" charset="0"/>
                    <a:cs typeface="Calibri" panose="020F0502020204030204" pitchFamily="34" charset="0"/>
                  </a:rPr>
                  <a:t> to have an algorithm that draws at most </a:t>
                </a:r>
                <a14:m>
                  <m:oMath xmlns:m="http://schemas.openxmlformats.org/officeDocument/2006/math">
                    <m:r>
                      <a:rPr lang="en-US" sz="2800" i="1" dirty="0" smtClean="0">
                        <a:solidFill>
                          <a:schemeClr val="tx1"/>
                        </a:solidFill>
                        <a:latin typeface="Cambria Math" charset="0"/>
                        <a:ea typeface="Palatino" charset="0"/>
                        <a:cs typeface="Palatino" charset="0"/>
                      </a:rPr>
                      <m:t>𝑀</m:t>
                    </m:r>
                    <m:r>
                      <a:rPr lang="en-US" sz="2800" b="0" i="1" dirty="0" smtClean="0">
                        <a:solidFill>
                          <a:schemeClr val="tx1"/>
                        </a:solidFill>
                        <a:latin typeface="Cambria Math" charset="0"/>
                        <a:ea typeface="Palatino" charset="0"/>
                        <a:cs typeface="Palatino" charset="0"/>
                      </a:rPr>
                      <m:t>&lt;∞</m:t>
                    </m:r>
                  </m:oMath>
                </a14:m>
                <a:r>
                  <a:rPr lang="en-US" sz="2800" dirty="0">
                    <a:solidFill>
                      <a:schemeClr val="tx1"/>
                    </a:solidFill>
                    <a:latin typeface="Calibri" panose="020F0502020204030204" pitchFamily="34" charset="0"/>
                    <a:ea typeface="Palatino" charset="0"/>
                    <a:cs typeface="Calibri" panose="020F0502020204030204" pitchFamily="34" charset="0"/>
                  </a:rPr>
                  <a:t> samples from </a:t>
                </a:r>
                <a14:m>
                  <m:oMath xmlns:m="http://schemas.openxmlformats.org/officeDocument/2006/math">
                    <m:r>
                      <a:rPr lang="en-US" sz="2800" b="0" i="1" smtClean="0">
                        <a:solidFill>
                          <a:schemeClr val="tx1"/>
                        </a:solidFill>
                        <a:latin typeface="Cambria Math" charset="0"/>
                        <a:ea typeface="Palatino" charset="0"/>
                        <a:cs typeface="Palatino" charset="0"/>
                      </a:rPr>
                      <m:t>𝑓</m:t>
                    </m:r>
                  </m:oMath>
                </a14:m>
                <a:r>
                  <a:rPr lang="en-US" sz="2800" dirty="0">
                    <a:solidFill>
                      <a:schemeClr val="tx1"/>
                    </a:solidFill>
                    <a:latin typeface="Calibri" panose="020F0502020204030204" pitchFamily="34" charset="0"/>
                    <a:ea typeface="Palatino" charset="0"/>
                    <a:cs typeface="Calibri" panose="020F0502020204030204" pitchFamily="34" charset="0"/>
                  </a:rPr>
                  <a:t> and returns </a:t>
                </a:r>
                <a14:m>
                  <m:oMath xmlns:m="http://schemas.openxmlformats.org/officeDocument/2006/math">
                    <m:acc>
                      <m:accPr>
                        <m:chr m:val="̂"/>
                        <m:ctrlPr>
                          <a:rPr lang="en-US" sz="2800" i="1" dirty="0" smtClean="0">
                            <a:solidFill>
                              <a:schemeClr val="tx1"/>
                            </a:solidFill>
                            <a:latin typeface="Cambria Math" panose="02040503050406030204" pitchFamily="18" charset="0"/>
                            <a:ea typeface="Palatino" charset="0"/>
                            <a:cs typeface="Palatino" charset="0"/>
                          </a:rPr>
                        </m:ctrlPr>
                      </m:accPr>
                      <m:e>
                        <m:r>
                          <a:rPr lang="en-US" sz="2800" b="0" i="1" dirty="0" smtClean="0">
                            <a:solidFill>
                              <a:schemeClr val="tx1"/>
                            </a:solidFill>
                            <a:latin typeface="Cambria Math" charset="0"/>
                            <a:ea typeface="Palatino" charset="0"/>
                            <a:cs typeface="Palatino" charset="0"/>
                          </a:rPr>
                          <m:t>𝑓</m:t>
                        </m:r>
                      </m:e>
                    </m:acc>
                  </m:oMath>
                </a14:m>
                <a:r>
                  <a:rPr lang="en-US" sz="2800" i="1" dirty="0">
                    <a:solidFill>
                      <a:schemeClr val="tx1"/>
                    </a:solidFill>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such that </a:t>
                </a:r>
                <a14:m>
                  <m:oMath xmlns:m="http://schemas.openxmlformats.org/officeDocument/2006/math">
                    <m:r>
                      <m:rPr>
                        <m:sty m:val="p"/>
                      </m:rPr>
                      <a:rPr lang="en-US" sz="2800" b="0" i="0" smtClean="0">
                        <a:solidFill>
                          <a:schemeClr val="tx1"/>
                        </a:solidFill>
                        <a:latin typeface="Cambria Math" charset="0"/>
                        <a:ea typeface="Palatino" charset="0"/>
                        <a:cs typeface="Palatino" charset="0"/>
                      </a:rPr>
                      <m:t>KL</m:t>
                    </m:r>
                    <m:d>
                      <m:dPr>
                        <m:ctrlPr>
                          <a:rPr lang="en-US" sz="2800" b="0" i="1" smtClean="0">
                            <a:solidFill>
                              <a:schemeClr val="tx1"/>
                            </a:solidFill>
                            <a:latin typeface="Cambria Math" panose="02040503050406030204" pitchFamily="18" charset="0"/>
                            <a:ea typeface="Palatino" charset="0"/>
                            <a:cs typeface="Palatino" charset="0"/>
                          </a:rPr>
                        </m:ctrlPr>
                      </m:dPr>
                      <m:e>
                        <m:r>
                          <a:rPr lang="en-US" sz="2800" i="1">
                            <a:solidFill>
                              <a:schemeClr val="tx1"/>
                            </a:solidFill>
                            <a:latin typeface="Cambria Math" charset="0"/>
                            <a:ea typeface="Palatino" charset="0"/>
                            <a:cs typeface="Palatino" charset="0"/>
                          </a:rPr>
                          <m:t>𝑓</m:t>
                        </m:r>
                        <m:r>
                          <a:rPr lang="en-US" sz="2800" b="0" i="1" smtClean="0">
                            <a:solidFill>
                              <a:schemeClr val="tx1"/>
                            </a:solidFill>
                            <a:latin typeface="Cambria Math" charset="0"/>
                            <a:ea typeface="Palatino" charset="0"/>
                            <a:cs typeface="Palatino" charset="0"/>
                          </a:rPr>
                          <m:t>,</m:t>
                        </m:r>
                        <m:acc>
                          <m:accPr>
                            <m:chr m:val="̂"/>
                            <m:ctrlPr>
                              <a:rPr lang="en-US" sz="2800" i="1" dirty="0">
                                <a:solidFill>
                                  <a:schemeClr val="tx1"/>
                                </a:solidFill>
                                <a:latin typeface="Cambria Math" panose="02040503050406030204" pitchFamily="18" charset="0"/>
                                <a:ea typeface="Palatino" charset="0"/>
                                <a:cs typeface="Palatino" charset="0"/>
                              </a:rPr>
                            </m:ctrlPr>
                          </m:accPr>
                          <m:e>
                            <m:r>
                              <a:rPr lang="en-US" sz="2800" i="1" dirty="0">
                                <a:solidFill>
                                  <a:schemeClr val="tx1"/>
                                </a:solidFill>
                                <a:latin typeface="Cambria Math" charset="0"/>
                                <a:ea typeface="Palatino" charset="0"/>
                                <a:cs typeface="Palatino" charset="0"/>
                              </a:rPr>
                              <m:t>𝑓</m:t>
                            </m:r>
                          </m:e>
                        </m:acc>
                      </m:e>
                    </m:d>
                    <m:r>
                      <a:rPr lang="en-US" sz="2800" b="0" i="1" dirty="0" smtClean="0">
                        <a:solidFill>
                          <a:schemeClr val="tx1"/>
                        </a:solidFill>
                        <a:latin typeface="Cambria Math" charset="0"/>
                        <a:ea typeface="Palatino" charset="0"/>
                        <a:cs typeface="Palatino" charset="0"/>
                      </a:rPr>
                      <m:t>≤</m:t>
                    </m:r>
                    <m:sSup>
                      <m:sSupPr>
                        <m:ctrlPr>
                          <a:rPr lang="en-US" sz="2800" b="0" i="1" dirty="0" smtClean="0">
                            <a:solidFill>
                              <a:schemeClr val="tx1"/>
                            </a:solidFill>
                            <a:latin typeface="Cambria Math" panose="02040503050406030204" pitchFamily="18" charset="0"/>
                            <a:ea typeface="Palatino" charset="0"/>
                            <a:cs typeface="Palatino" charset="0"/>
                          </a:rPr>
                        </m:ctrlPr>
                      </m:sSupPr>
                      <m:e>
                        <m:r>
                          <a:rPr lang="en-US" sz="2800" b="0" i="1" dirty="0" smtClean="0">
                            <a:solidFill>
                              <a:schemeClr val="tx1"/>
                            </a:solidFill>
                            <a:latin typeface="Cambria Math" charset="0"/>
                            <a:ea typeface="Palatino" charset="0"/>
                            <a:cs typeface="Palatino" charset="0"/>
                          </a:rPr>
                          <m:t>10</m:t>
                        </m:r>
                      </m:e>
                      <m:sup>
                        <m:r>
                          <a:rPr lang="en-US" sz="2800" b="0" i="1" dirty="0" smtClean="0">
                            <a:solidFill>
                              <a:schemeClr val="tx1"/>
                            </a:solidFill>
                            <a:latin typeface="Cambria Math" charset="0"/>
                            <a:ea typeface="Palatino" charset="0"/>
                            <a:cs typeface="Palatino" charset="0"/>
                          </a:rPr>
                          <m:t>10</m:t>
                        </m:r>
                      </m:sup>
                    </m:sSup>
                  </m:oMath>
                </a14:m>
                <a:r>
                  <a:rPr lang="en-US" sz="2800" i="1" dirty="0">
                    <a:solidFill>
                      <a:schemeClr val="tx1"/>
                    </a:solidFill>
                    <a:latin typeface="Calibri" panose="020F0502020204030204" pitchFamily="34" charset="0"/>
                    <a:ea typeface="Palatino" charset="0"/>
                    <a:cs typeface="Calibri" panose="020F0502020204030204" pitchFamily="34" charset="0"/>
                  </a:rPr>
                  <a:t>.</a:t>
                </a:r>
              </a:p>
            </p:txBody>
          </p:sp>
        </mc:Choice>
        <mc:Fallback xmlns="">
          <p:sp>
            <p:nvSpPr>
              <p:cNvPr id="11" name="Rounded Rectangle 10">
                <a:extLst>
                  <a:ext uri="{FF2B5EF4-FFF2-40B4-BE49-F238E27FC236}">
                    <a16:creationId xmlns:a16="http://schemas.microsoft.com/office/drawing/2014/main" id="{DB8FC7A3-BFDE-3745-BB64-8F2218D528F5}"/>
                  </a:ext>
                </a:extLst>
              </p:cNvPr>
              <p:cNvSpPr>
                <a:spLocks noRot="1" noChangeAspect="1" noMove="1" noResize="1" noEditPoints="1" noAdjustHandles="1" noChangeArrowheads="1" noChangeShapeType="1" noTextEdit="1"/>
              </p:cNvSpPr>
              <p:nvPr/>
            </p:nvSpPr>
            <p:spPr>
              <a:xfrm>
                <a:off x="838200" y="1667683"/>
                <a:ext cx="10062116" cy="1603675"/>
              </a:xfrm>
              <a:prstGeom prst="roundRect">
                <a:avLst/>
              </a:prstGeom>
              <a:blipFill>
                <a:blip r:embed="rId6"/>
                <a:stretch>
                  <a:fillRect l="-377" b="-2290"/>
                </a:stretch>
              </a:blipFill>
              <a:ln w="38100">
                <a:solidFill>
                  <a:schemeClr val="tx1"/>
                </a:solidFill>
              </a:ln>
            </p:spPr>
            <p:txBody>
              <a:bodyPr/>
              <a:lstStyle/>
              <a:p>
                <a:r>
                  <a:rPr lang="en-US">
                    <a:noFill/>
                  </a:rPr>
                  <a:t> </a:t>
                </a:r>
              </a:p>
            </p:txBody>
          </p:sp>
        </mc:Fallback>
      </mc:AlternateContent>
      <p:sp>
        <p:nvSpPr>
          <p:cNvPr id="12" name="Title 1">
            <a:extLst>
              <a:ext uri="{FF2B5EF4-FFF2-40B4-BE49-F238E27FC236}">
                <a16:creationId xmlns:a16="http://schemas.microsoft.com/office/drawing/2014/main" id="{B73F0BDA-1A96-614A-8FB3-F83113E1F487}"/>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Why total variation?</a:t>
            </a:r>
          </a:p>
        </p:txBody>
      </p:sp>
      <p:sp>
        <p:nvSpPr>
          <p:cNvPr id="9" name="TextBox 8">
            <a:extLst>
              <a:ext uri="{FF2B5EF4-FFF2-40B4-BE49-F238E27FC236}">
                <a16:creationId xmlns:a16="http://schemas.microsoft.com/office/drawing/2014/main" id="{D02899AB-A65D-4341-8926-1FDBC97EC5EE}"/>
              </a:ext>
            </a:extLst>
          </p:cNvPr>
          <p:cNvSpPr txBox="1"/>
          <p:nvPr/>
        </p:nvSpPr>
        <p:spPr>
          <a:xfrm>
            <a:off x="11727305" y="6488668"/>
            <a:ext cx="464695" cy="369332"/>
          </a:xfrm>
          <a:prstGeom prst="rect">
            <a:avLst/>
          </a:prstGeom>
          <a:noFill/>
        </p:spPr>
        <p:txBody>
          <a:bodyPr wrap="square" rtlCol="0">
            <a:spAutoFit/>
          </a:bodyPr>
          <a:lstStyle/>
          <a:p>
            <a:r>
              <a:rPr lang="en-US" dirty="0"/>
              <a:t>11</a:t>
            </a:r>
          </a:p>
        </p:txBody>
      </p:sp>
    </p:spTree>
    <p:custDataLst>
      <p:tags r:id="rId1"/>
    </p:custDataLst>
    <p:extLst>
      <p:ext uri="{BB962C8B-B14F-4D97-AF65-F5344CB8AC3E}">
        <p14:creationId xmlns:p14="http://schemas.microsoft.com/office/powerpoint/2010/main" val="805392337"/>
      </p:ext>
    </p:extLst>
  </p:cSld>
  <p:clrMapOvr>
    <a:masterClrMapping/>
  </p:clrMapOvr>
  <mc:AlternateContent xmlns:mc="http://schemas.openxmlformats.org/markup-compatibility/2006" xmlns:p14="http://schemas.microsoft.com/office/powerpoint/2010/main">
    <mc:Choice Requires="p14">
      <p:transition spd="slow" p14:dur="2000" advTm="17051"/>
    </mc:Choice>
    <mc:Fallback xmlns="">
      <p:transition spd="slow" advTm="17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
        <p:nvSpPr>
          <p:cNvPr id="71" name="TextBox 70">
            <a:extLst>
              <a:ext uri="{FF2B5EF4-FFF2-40B4-BE49-F238E27FC236}">
                <a16:creationId xmlns:a16="http://schemas.microsoft.com/office/drawing/2014/main" id="{D9245AB4-7FF2-2240-81F2-8785D7D6C38D}"/>
              </a:ext>
            </a:extLst>
          </p:cNvPr>
          <p:cNvSpPr txBox="1"/>
          <p:nvPr/>
        </p:nvSpPr>
        <p:spPr>
          <a:xfrm>
            <a:off x="11727305" y="6488668"/>
            <a:ext cx="464695"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1058993574"/>
      </p:ext>
    </p:extLst>
  </p:cSld>
  <p:clrMapOvr>
    <a:masterClrMapping/>
  </p:clrMapOvr>
  <mc:AlternateContent xmlns:mc="http://schemas.openxmlformats.org/markup-compatibility/2006">
    <mc:Choice xmlns:p14="http://schemas.microsoft.com/office/powerpoint/2010/main" Requires="p14">
      <p:transition spd="slow" p14:dur="2000" advTm="31884"/>
    </mc:Choice>
    <mc:Fallback>
      <p:transition spd="slow" advTm="318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4"/>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6"/>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7"/>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9"/>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
        <p:nvSpPr>
          <p:cNvPr id="68" name="TextBox 67">
            <a:extLst>
              <a:ext uri="{FF2B5EF4-FFF2-40B4-BE49-F238E27FC236}">
                <a16:creationId xmlns:a16="http://schemas.microsoft.com/office/drawing/2014/main" id="{FAFAEB52-54FD-144A-AB65-239B58C93C68}"/>
              </a:ext>
            </a:extLst>
          </p:cNvPr>
          <p:cNvSpPr txBox="1"/>
          <p:nvPr/>
        </p:nvSpPr>
        <p:spPr>
          <a:xfrm>
            <a:off x="11727305" y="6488668"/>
            <a:ext cx="464695" cy="369332"/>
          </a:xfrm>
          <a:prstGeom prst="rect">
            <a:avLst/>
          </a:prstGeom>
          <a:noFill/>
        </p:spPr>
        <p:txBody>
          <a:bodyPr wrap="square" rtlCol="0">
            <a:spAutoFit/>
          </a:bodyPr>
          <a:lstStyle/>
          <a:p>
            <a:r>
              <a:rPr lang="en-US" dirty="0"/>
              <a:t>7</a:t>
            </a:r>
          </a:p>
        </p:txBody>
      </p:sp>
    </p:spTree>
    <p:custDataLst>
      <p:tags r:id="rId1"/>
    </p:custDataLst>
    <p:extLst>
      <p:ext uri="{BB962C8B-B14F-4D97-AF65-F5344CB8AC3E}">
        <p14:creationId xmlns:p14="http://schemas.microsoft.com/office/powerpoint/2010/main" val="555715851"/>
      </p:ext>
    </p:extLst>
  </p:cSld>
  <p:clrMapOvr>
    <a:masterClrMapping/>
  </p:clrMapOvr>
  <mc:AlternateContent xmlns:mc="http://schemas.openxmlformats.org/markup-compatibility/2006">
    <mc:Choice xmlns:p14="http://schemas.microsoft.com/office/powerpoint/2010/main" Requires="p14">
      <p:transition spd="slow" p14:dur="2000" advTm="96754"/>
    </mc:Choice>
    <mc:Fallback>
      <p:transition spd="slow" advTm="967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1"/>
</p:tagLst>
</file>

<file path=ppt/tags/tag10.xml><?xml version="1.0" encoding="utf-8"?>
<p:tagLst xmlns:a="http://schemas.openxmlformats.org/drawingml/2006/main" xmlns:r="http://schemas.openxmlformats.org/officeDocument/2006/relationships" xmlns:p="http://schemas.openxmlformats.org/presentationml/2006/main">
  <p:tag name="TIMING" val="|31.2|16"/>
</p:tagLst>
</file>

<file path=ppt/tags/tag11.xml><?xml version="1.0" encoding="utf-8"?>
<p:tagLst xmlns:a="http://schemas.openxmlformats.org/drawingml/2006/main" xmlns:r="http://schemas.openxmlformats.org/officeDocument/2006/relationships" xmlns:p="http://schemas.openxmlformats.org/presentationml/2006/main">
  <p:tag name="TIMING" val="|17.5|27.3|10.7"/>
</p:tagLst>
</file>

<file path=ppt/tags/tag12.xml><?xml version="1.0" encoding="utf-8"?>
<p:tagLst xmlns:a="http://schemas.openxmlformats.org/drawingml/2006/main" xmlns:r="http://schemas.openxmlformats.org/officeDocument/2006/relationships" xmlns:p="http://schemas.openxmlformats.org/presentationml/2006/main">
  <p:tag name="TIMING" val="|143.8"/>
</p:tagLst>
</file>

<file path=ppt/tags/tag13.xml><?xml version="1.0" encoding="utf-8"?>
<p:tagLst xmlns:a="http://schemas.openxmlformats.org/drawingml/2006/main" xmlns:r="http://schemas.openxmlformats.org/officeDocument/2006/relationships" xmlns:p="http://schemas.openxmlformats.org/presentationml/2006/main">
  <p:tag name="TIMING" val="|143.8"/>
</p:tagLst>
</file>

<file path=ppt/tags/tag14.xml><?xml version="1.0" encoding="utf-8"?>
<p:tagLst xmlns:a="http://schemas.openxmlformats.org/drawingml/2006/main" xmlns:r="http://schemas.openxmlformats.org/officeDocument/2006/relationships" xmlns:p="http://schemas.openxmlformats.org/presentationml/2006/main">
  <p:tag name="TIMING" val="|24|14.1|36.2"/>
</p:tagLst>
</file>

<file path=ppt/tags/tag15.xml><?xml version="1.0" encoding="utf-8"?>
<p:tagLst xmlns:a="http://schemas.openxmlformats.org/drawingml/2006/main" xmlns:r="http://schemas.openxmlformats.org/officeDocument/2006/relationships" xmlns:p="http://schemas.openxmlformats.org/presentationml/2006/main">
  <p:tag name="TIMING" val="|24|14.1|36.2"/>
</p:tagLst>
</file>

<file path=ppt/tags/tag16.xml><?xml version="1.0" encoding="utf-8"?>
<p:tagLst xmlns:a="http://schemas.openxmlformats.org/drawingml/2006/main" xmlns:r="http://schemas.openxmlformats.org/officeDocument/2006/relationships" xmlns:p="http://schemas.openxmlformats.org/presentationml/2006/main">
  <p:tag name="TIMING" val="|24|14.1|36.2"/>
</p:tagLst>
</file>

<file path=ppt/tags/tag17.xml><?xml version="1.0" encoding="utf-8"?>
<p:tagLst xmlns:a="http://schemas.openxmlformats.org/drawingml/2006/main" xmlns:r="http://schemas.openxmlformats.org/officeDocument/2006/relationships" xmlns:p="http://schemas.openxmlformats.org/presentationml/2006/main">
  <p:tag name="TIMING" val="|25.9|10.2|2.9|7.6"/>
</p:tagLst>
</file>

<file path=ppt/tags/tag18.xml><?xml version="1.0" encoding="utf-8"?>
<p:tagLst xmlns:a="http://schemas.openxmlformats.org/drawingml/2006/main" xmlns:r="http://schemas.openxmlformats.org/officeDocument/2006/relationships" xmlns:p="http://schemas.openxmlformats.org/presentationml/2006/main">
  <p:tag name="TIMING" val="|7.4"/>
</p:tagLst>
</file>

<file path=ppt/tags/tag19.xml><?xml version="1.0" encoding="utf-8"?>
<p:tagLst xmlns:a="http://schemas.openxmlformats.org/drawingml/2006/main" xmlns:r="http://schemas.openxmlformats.org/officeDocument/2006/relationships" xmlns:p="http://schemas.openxmlformats.org/presentationml/2006/main">
  <p:tag name="TIMING" val="|64.1|1.7"/>
</p:tagLst>
</file>

<file path=ppt/tags/tag2.xml><?xml version="1.0" encoding="utf-8"?>
<p:tagLst xmlns:a="http://schemas.openxmlformats.org/drawingml/2006/main" xmlns:r="http://schemas.openxmlformats.org/officeDocument/2006/relationships" xmlns:p="http://schemas.openxmlformats.org/presentationml/2006/main">
  <p:tag name="TIMING" val="|14.1"/>
</p:tagLst>
</file>

<file path=ppt/tags/tag20.xml><?xml version="1.0" encoding="utf-8"?>
<p:tagLst xmlns:a="http://schemas.openxmlformats.org/drawingml/2006/main" xmlns:r="http://schemas.openxmlformats.org/officeDocument/2006/relationships" xmlns:p="http://schemas.openxmlformats.org/presentationml/2006/main">
  <p:tag name="TIMING" val="|64.1|1.7"/>
</p:tagLst>
</file>

<file path=ppt/tags/tag21.xml><?xml version="1.0" encoding="utf-8"?>
<p:tagLst xmlns:a="http://schemas.openxmlformats.org/drawingml/2006/main" xmlns:r="http://schemas.openxmlformats.org/officeDocument/2006/relationships" xmlns:p="http://schemas.openxmlformats.org/presentationml/2006/main">
  <p:tag name="TIMING" val="|64.1|1.7"/>
</p:tagLst>
</file>

<file path=ppt/tags/tag22.xml><?xml version="1.0" encoding="utf-8"?>
<p:tagLst xmlns:a="http://schemas.openxmlformats.org/drawingml/2006/main" xmlns:r="http://schemas.openxmlformats.org/officeDocument/2006/relationships" xmlns:p="http://schemas.openxmlformats.org/presentationml/2006/main">
  <p:tag name="TIMING" val="|28.3"/>
</p:tagLst>
</file>

<file path=ppt/tags/tag23.xml><?xml version="1.0" encoding="utf-8"?>
<p:tagLst xmlns:a="http://schemas.openxmlformats.org/drawingml/2006/main" xmlns:r="http://schemas.openxmlformats.org/officeDocument/2006/relationships" xmlns:p="http://schemas.openxmlformats.org/presentationml/2006/main">
  <p:tag name="TIMING" val="|46.1|3.2|10|8"/>
</p:tagLst>
</file>

<file path=ppt/tags/tag24.xml><?xml version="1.0" encoding="utf-8"?>
<p:tagLst xmlns:a="http://schemas.openxmlformats.org/drawingml/2006/main" xmlns:r="http://schemas.openxmlformats.org/officeDocument/2006/relationships" xmlns:p="http://schemas.openxmlformats.org/presentationml/2006/main">
  <p:tag name="TIMING" val="|0.5|0.2|1.1"/>
</p:tagLst>
</file>

<file path=ppt/tags/tag25.xml><?xml version="1.0" encoding="utf-8"?>
<p:tagLst xmlns:a="http://schemas.openxmlformats.org/drawingml/2006/main" xmlns:r="http://schemas.openxmlformats.org/officeDocument/2006/relationships" xmlns:p="http://schemas.openxmlformats.org/presentationml/2006/main">
  <p:tag name="TIMING" val="|38.8"/>
</p:tagLst>
</file>

<file path=ppt/tags/tag26.xml><?xml version="1.0" encoding="utf-8"?>
<p:tagLst xmlns:a="http://schemas.openxmlformats.org/drawingml/2006/main" xmlns:r="http://schemas.openxmlformats.org/officeDocument/2006/relationships" xmlns:p="http://schemas.openxmlformats.org/presentationml/2006/main">
  <p:tag name="TIMING" val="|17.6"/>
</p:tagLst>
</file>

<file path=ppt/tags/tag27.xml><?xml version="1.0" encoding="utf-8"?>
<p:tagLst xmlns:a="http://schemas.openxmlformats.org/drawingml/2006/main" xmlns:r="http://schemas.openxmlformats.org/officeDocument/2006/relationships" xmlns:p="http://schemas.openxmlformats.org/presentationml/2006/main">
  <p:tag name="TIMING" val="|0.4|0.4|0.1"/>
</p:tagLst>
</file>

<file path=ppt/tags/tag28.xml><?xml version="1.0" encoding="utf-8"?>
<p:tagLst xmlns:a="http://schemas.openxmlformats.org/drawingml/2006/main" xmlns:r="http://schemas.openxmlformats.org/officeDocument/2006/relationships" xmlns:p="http://schemas.openxmlformats.org/presentationml/2006/main">
  <p:tag name="TIMING" val="|2.3"/>
</p:tagLst>
</file>

<file path=ppt/tags/tag29.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67.3"/>
</p:tagLst>
</file>

<file path=ppt/tags/tag4.xml><?xml version="1.0" encoding="utf-8"?>
<p:tagLst xmlns:a="http://schemas.openxmlformats.org/drawingml/2006/main" xmlns:r="http://schemas.openxmlformats.org/officeDocument/2006/relationships" xmlns:p="http://schemas.openxmlformats.org/presentationml/2006/main">
  <p:tag name="TIMING" val="|67.3"/>
</p:tagLst>
</file>

<file path=ppt/tags/tag5.xml><?xml version="1.0" encoding="utf-8"?>
<p:tagLst xmlns:a="http://schemas.openxmlformats.org/drawingml/2006/main" xmlns:r="http://schemas.openxmlformats.org/officeDocument/2006/relationships" xmlns:p="http://schemas.openxmlformats.org/presentationml/2006/main">
  <p:tag name="TIMING" val="|7.6|15|31.5|12.4|26.4|10.4|9.2|6.9"/>
</p:tagLst>
</file>

<file path=ppt/tags/tag6.xml><?xml version="1.0" encoding="utf-8"?>
<p:tagLst xmlns:a="http://schemas.openxmlformats.org/drawingml/2006/main" xmlns:r="http://schemas.openxmlformats.org/officeDocument/2006/relationships" xmlns:p="http://schemas.openxmlformats.org/presentationml/2006/main">
  <p:tag name="TIMING" val="|0.6|5.6|5.1|22.2|27.4|0.5|0.6|16.6"/>
</p:tagLst>
</file>

<file path=ppt/tags/tag7.xml><?xml version="1.0" encoding="utf-8"?>
<p:tagLst xmlns:a="http://schemas.openxmlformats.org/drawingml/2006/main" xmlns:r="http://schemas.openxmlformats.org/officeDocument/2006/relationships" xmlns:p="http://schemas.openxmlformats.org/presentationml/2006/main">
  <p:tag name="TIMING" val="|3.2"/>
</p:tagLst>
</file>

<file path=ppt/tags/tag8.xml><?xml version="1.0" encoding="utf-8"?>
<p:tagLst xmlns:a="http://schemas.openxmlformats.org/drawingml/2006/main" xmlns:r="http://schemas.openxmlformats.org/officeDocument/2006/relationships" xmlns:p="http://schemas.openxmlformats.org/presentationml/2006/main">
  <p:tag name="TIMING" val="|97"/>
</p:tagLst>
</file>

<file path=ppt/tags/tag9.xml><?xml version="1.0" encoding="utf-8"?>
<p:tagLst xmlns:a="http://schemas.openxmlformats.org/drawingml/2006/main" xmlns:r="http://schemas.openxmlformats.org/officeDocument/2006/relationships" xmlns:p="http://schemas.openxmlformats.org/presentationml/2006/main">
  <p:tag name="TIMING" val="|9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29354</TotalTime>
  <Words>9068</Words>
  <Application>Microsoft Macintosh PowerPoint</Application>
  <PresentationFormat>Widescreen</PresentationFormat>
  <Paragraphs>1042</Paragraphs>
  <Slides>72</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Research overview</vt:lpstr>
      <vt:lpstr>Part 1. Optimal anytime regret with two experts.</vt:lpstr>
      <vt:lpstr>Prediction with expert advice</vt:lpstr>
      <vt:lpstr>Prediction with expert advice</vt:lpstr>
      <vt:lpstr>Example</vt:lpstr>
      <vt:lpstr>Example</vt:lpstr>
      <vt:lpstr>Example</vt:lpstr>
      <vt:lpstr>Known results</vt:lpstr>
      <vt:lpstr>Known results</vt:lpstr>
      <vt:lpstr>Known results</vt:lpstr>
      <vt:lpstr>Known results</vt:lpstr>
      <vt:lpstr>Our result</vt:lpstr>
      <vt:lpstr>Regret as a stochastic integral</vt:lpstr>
      <vt:lpstr>Regret as a stochastic integral</vt:lpstr>
      <vt:lpstr>Regret as a stochastic integral</vt:lpstr>
      <vt:lpstr>Designing the algorithm</vt:lpstr>
      <vt:lpstr>Designing the algorithm</vt:lpstr>
      <vt:lpstr>Python implementation</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I am grateful to my committee...</vt:lpstr>
      <vt:lpstr>&amp; amazing co-authors, friends…</vt:lpstr>
      <vt:lpstr>PowerPoint Presentation</vt:lpstr>
      <vt:lpstr>Backup slides for prediction with expert advice</vt:lpstr>
      <vt:lpstr>Itô and the Backwards Heat Equation</vt:lpstr>
      <vt:lpstr>Itô and the Backwards Heat Equation</vt:lpstr>
      <vt:lpstr>Itô and the Backwards Heat Equation</vt:lpstr>
      <vt:lpstr>Itô and the Backwards Heat Equation</vt:lpstr>
      <vt:lpstr>Lower Bound</vt:lpstr>
      <vt:lpstr>Proof of Lower Bound</vt:lpstr>
      <vt:lpstr>Proof of Lower Bound</vt:lpstr>
      <vt:lpstr>Proof of Lower Bound</vt:lpstr>
      <vt:lpstr>Proof of Lower Bound</vt:lpstr>
      <vt:lpstr>Proof of Lower Bound</vt:lpstr>
      <vt:lpstr>An optional stopping theorem</vt:lpstr>
      <vt:lpstr>An optional stopping theorem</vt:lpstr>
      <vt:lpstr>Upper Bound</vt:lpstr>
      <vt:lpstr>Proof of upper bound</vt:lpstr>
      <vt:lpstr>Davis’ Theorem</vt:lpstr>
      <vt:lpstr>Backup slides for learning mixtures of Gaussians</vt:lpstr>
      <vt:lpstr>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Proof of Compression Theorem</vt:lpstr>
      <vt:lpstr>Why total variation?</vt:lpstr>
      <vt:lpstr>Why total variation?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cvliaw</cp:lastModifiedBy>
  <cp:revision>171</cp:revision>
  <dcterms:created xsi:type="dcterms:W3CDTF">2020-07-21T18:45:05Z</dcterms:created>
  <dcterms:modified xsi:type="dcterms:W3CDTF">2020-08-11T04:15:29Z</dcterms:modified>
</cp:coreProperties>
</file>